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73" r:id="rId10"/>
    <p:sldId id="265" r:id="rId11"/>
    <p:sldId id="266" r:id="rId12"/>
    <p:sldId id="264" r:id="rId13"/>
    <p:sldId id="268" r:id="rId14"/>
    <p:sldId id="269" r:id="rId15"/>
    <p:sldId id="270" r:id="rId16"/>
    <p:sldId id="271" r:id="rId17"/>
    <p:sldId id="272" r:id="rId18"/>
  </p:sldIdLst>
  <p:sldSz cx="18288000" cy="10287000"/>
  <p:notesSz cx="6858000" cy="9144000"/>
  <p:embeddedFontLst>
    <p:embeddedFont>
      <p:font typeface="Arial Bold" panose="020B0704020202020204" pitchFamily="34" charset="0"/>
      <p:regular r:id="rId19"/>
      <p:bold r:id="rId20"/>
    </p:embeddedFont>
    <p:embeddedFont>
      <p:font typeface="Calibri (MS)" panose="020B0604020202020204" charset="0"/>
      <p:regular r:id="rId21"/>
    </p:embeddedFont>
    <p:embeddedFont>
      <p:font typeface="Calibri (M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DA090-819E-40BF-A44F-F387200A4D1B}" v="18" dt="2025-07-20T10:48:42.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45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veen kalyan" userId="d12b22425fb073d6" providerId="LiveId" clId="{72DDA090-819E-40BF-A44F-F387200A4D1B}"/>
    <pc:docChg chg="custSel modSld sldOrd">
      <pc:chgData name="Praveen kalyan" userId="d12b22425fb073d6" providerId="LiveId" clId="{72DDA090-819E-40BF-A44F-F387200A4D1B}" dt="2025-07-20T10:48:54.910" v="226" actId="14100"/>
      <pc:docMkLst>
        <pc:docMk/>
      </pc:docMkLst>
      <pc:sldChg chg="addSp delSp modSp mod">
        <pc:chgData name="Praveen kalyan" userId="d12b22425fb073d6" providerId="LiveId" clId="{72DDA090-819E-40BF-A44F-F387200A4D1B}" dt="2025-07-20T10:09:51.313" v="125" actId="478"/>
        <pc:sldMkLst>
          <pc:docMk/>
          <pc:sldMk cId="0" sldId="256"/>
        </pc:sldMkLst>
        <pc:spChg chg="add del mod">
          <ac:chgData name="Praveen kalyan" userId="d12b22425fb073d6" providerId="LiveId" clId="{72DDA090-819E-40BF-A44F-F387200A4D1B}" dt="2025-07-20T10:09:51.313" v="125" actId="478"/>
          <ac:spMkLst>
            <pc:docMk/>
            <pc:sldMk cId="0" sldId="256"/>
            <ac:spMk id="8" creationId="{56051CE7-F2C7-CE52-B62C-1B7B02113DAE}"/>
          </ac:spMkLst>
        </pc:spChg>
      </pc:sldChg>
      <pc:sldChg chg="modSp mod">
        <pc:chgData name="Praveen kalyan" userId="d12b22425fb073d6" providerId="LiveId" clId="{72DDA090-819E-40BF-A44F-F387200A4D1B}" dt="2025-07-20T10:35:55.347" v="132" actId="12788"/>
        <pc:sldMkLst>
          <pc:docMk/>
          <pc:sldMk cId="0" sldId="257"/>
        </pc:sldMkLst>
        <pc:spChg chg="mod">
          <ac:chgData name="Praveen kalyan" userId="d12b22425fb073d6" providerId="LiveId" clId="{72DDA090-819E-40BF-A44F-F387200A4D1B}" dt="2025-07-20T10:35:55.347" v="132" actId="12788"/>
          <ac:spMkLst>
            <pc:docMk/>
            <pc:sldMk cId="0" sldId="257"/>
            <ac:spMk id="24" creationId="{CB1CACC3-85F6-7E1D-9DB1-DB4A5A7639B5}"/>
          </ac:spMkLst>
        </pc:spChg>
      </pc:sldChg>
      <pc:sldChg chg="addSp delSp modSp mod">
        <pc:chgData name="Praveen kalyan" userId="d12b22425fb073d6" providerId="LiveId" clId="{72DDA090-819E-40BF-A44F-F387200A4D1B}" dt="2025-07-20T10:18:52.156" v="126" actId="15"/>
        <pc:sldMkLst>
          <pc:docMk/>
          <pc:sldMk cId="0" sldId="258"/>
        </pc:sldMkLst>
        <pc:spChg chg="mod topLvl">
          <ac:chgData name="Praveen kalyan" userId="d12b22425fb073d6" providerId="LiveId" clId="{72DDA090-819E-40BF-A44F-F387200A4D1B}" dt="2025-07-20T10:02:53.193" v="69" actId="478"/>
          <ac:spMkLst>
            <pc:docMk/>
            <pc:sldMk cId="0" sldId="258"/>
            <ac:spMk id="6" creationId="{00000000-0000-0000-0000-000000000000}"/>
          </ac:spMkLst>
        </pc:spChg>
        <pc:spChg chg="del mod topLvl">
          <ac:chgData name="Praveen kalyan" userId="d12b22425fb073d6" providerId="LiveId" clId="{72DDA090-819E-40BF-A44F-F387200A4D1B}" dt="2025-07-20T10:02:53.193" v="69" actId="478"/>
          <ac:spMkLst>
            <pc:docMk/>
            <pc:sldMk cId="0" sldId="258"/>
            <ac:spMk id="7" creationId="{00000000-0000-0000-0000-000000000000}"/>
          </ac:spMkLst>
        </pc:spChg>
        <pc:spChg chg="add mod">
          <ac:chgData name="Praveen kalyan" userId="d12b22425fb073d6" providerId="LiveId" clId="{72DDA090-819E-40BF-A44F-F387200A4D1B}" dt="2025-07-20T10:18:52.156" v="126" actId="15"/>
          <ac:spMkLst>
            <pc:docMk/>
            <pc:sldMk cId="0" sldId="258"/>
            <ac:spMk id="8" creationId="{54A740F1-26DA-64ED-C31E-3CB74627401B}"/>
          </ac:spMkLst>
        </pc:spChg>
        <pc:grpChg chg="del mod">
          <ac:chgData name="Praveen kalyan" userId="d12b22425fb073d6" providerId="LiveId" clId="{72DDA090-819E-40BF-A44F-F387200A4D1B}" dt="2025-07-20T10:02:53.193" v="69" actId="478"/>
          <ac:grpSpMkLst>
            <pc:docMk/>
            <pc:sldMk cId="0" sldId="258"/>
            <ac:grpSpMk id="5" creationId="{00000000-0000-0000-0000-000000000000}"/>
          </ac:grpSpMkLst>
        </pc:grpChg>
        <pc:picChg chg="mod">
          <ac:chgData name="Praveen kalyan" userId="d12b22425fb073d6" providerId="LiveId" clId="{72DDA090-819E-40BF-A44F-F387200A4D1B}" dt="2025-07-20T10:03:04.811" v="72" actId="1076"/>
          <ac:picMkLst>
            <pc:docMk/>
            <pc:sldMk cId="0" sldId="258"/>
            <ac:picMk id="11" creationId="{5745AD34-B904-31E7-5314-ABAEAC33F7A4}"/>
          </ac:picMkLst>
        </pc:picChg>
      </pc:sldChg>
      <pc:sldChg chg="modSp mod">
        <pc:chgData name="Praveen kalyan" userId="d12b22425fb073d6" providerId="LiveId" clId="{72DDA090-819E-40BF-A44F-F387200A4D1B}" dt="2025-07-20T09:52:29.384" v="6" actId="1036"/>
        <pc:sldMkLst>
          <pc:docMk/>
          <pc:sldMk cId="0" sldId="259"/>
        </pc:sldMkLst>
        <pc:picChg chg="mod">
          <ac:chgData name="Praveen kalyan" userId="d12b22425fb073d6" providerId="LiveId" clId="{72DDA090-819E-40BF-A44F-F387200A4D1B}" dt="2025-07-20T09:52:29.384" v="6" actId="1036"/>
          <ac:picMkLst>
            <pc:docMk/>
            <pc:sldMk cId="0" sldId="259"/>
            <ac:picMk id="4" creationId="{BA13C1DC-BD52-CDDA-2AF5-0F7807869581}"/>
          </ac:picMkLst>
        </pc:picChg>
      </pc:sldChg>
      <pc:sldChg chg="modSp mod">
        <pc:chgData name="Praveen kalyan" userId="d12b22425fb073d6" providerId="LiveId" clId="{72DDA090-819E-40BF-A44F-F387200A4D1B}" dt="2025-07-20T10:37:34.717" v="136" actId="12788"/>
        <pc:sldMkLst>
          <pc:docMk/>
          <pc:sldMk cId="0" sldId="263"/>
        </pc:sldMkLst>
        <pc:spChg chg="mod">
          <ac:chgData name="Praveen kalyan" userId="d12b22425fb073d6" providerId="LiveId" clId="{72DDA090-819E-40BF-A44F-F387200A4D1B}" dt="2025-07-20T10:37:34.717" v="136" actId="12788"/>
          <ac:spMkLst>
            <pc:docMk/>
            <pc:sldMk cId="0" sldId="263"/>
            <ac:spMk id="11" creationId="{DC62D16F-3B37-9C06-E4A3-8127FFC84E46}"/>
          </ac:spMkLst>
        </pc:spChg>
      </pc:sldChg>
      <pc:sldChg chg="modSp mod">
        <pc:chgData name="Praveen kalyan" userId="d12b22425fb073d6" providerId="LiveId" clId="{72DDA090-819E-40BF-A44F-F387200A4D1B}" dt="2025-07-20T10:43:29.059" v="157" actId="113"/>
        <pc:sldMkLst>
          <pc:docMk/>
          <pc:sldMk cId="0" sldId="264"/>
        </pc:sldMkLst>
        <pc:spChg chg="mod">
          <ac:chgData name="Praveen kalyan" userId="d12b22425fb073d6" providerId="LiveId" clId="{72DDA090-819E-40BF-A44F-F387200A4D1B}" dt="2025-07-20T10:43:29.059" v="157" actId="113"/>
          <ac:spMkLst>
            <pc:docMk/>
            <pc:sldMk cId="0" sldId="264"/>
            <ac:spMk id="7" creationId="{E7501E70-1D60-315F-F1D2-E721F3C3F2F9}"/>
          </ac:spMkLst>
        </pc:spChg>
      </pc:sldChg>
      <pc:sldChg chg="modSp mod ord">
        <pc:chgData name="Praveen kalyan" userId="d12b22425fb073d6" providerId="LiveId" clId="{72DDA090-819E-40BF-A44F-F387200A4D1B}" dt="2025-07-20T10:38:58.884" v="141" actId="20577"/>
        <pc:sldMkLst>
          <pc:docMk/>
          <pc:sldMk cId="0" sldId="265"/>
        </pc:sldMkLst>
        <pc:spChg chg="mod">
          <ac:chgData name="Praveen kalyan" userId="d12b22425fb073d6" providerId="LiveId" clId="{72DDA090-819E-40BF-A44F-F387200A4D1B}" dt="2025-07-20T10:38:58.884" v="141" actId="20577"/>
          <ac:spMkLst>
            <pc:docMk/>
            <pc:sldMk cId="0" sldId="265"/>
            <ac:spMk id="27" creationId="{E5379594-916C-5450-4E63-1CB1570295E6}"/>
          </ac:spMkLst>
        </pc:spChg>
      </pc:sldChg>
      <pc:sldChg chg="modSp mod">
        <pc:chgData name="Praveen kalyan" userId="d12b22425fb073d6" providerId="LiveId" clId="{72DDA090-819E-40BF-A44F-F387200A4D1B}" dt="2025-07-20T10:42:14.399" v="152" actId="14100"/>
        <pc:sldMkLst>
          <pc:docMk/>
          <pc:sldMk cId="0" sldId="266"/>
        </pc:sldMkLst>
        <pc:spChg chg="mod">
          <ac:chgData name="Praveen kalyan" userId="d12b22425fb073d6" providerId="LiveId" clId="{72DDA090-819E-40BF-A44F-F387200A4D1B}" dt="2025-07-20T10:41:08.497" v="142" actId="113"/>
          <ac:spMkLst>
            <pc:docMk/>
            <pc:sldMk cId="0" sldId="266"/>
            <ac:spMk id="5" creationId="{00000000-0000-0000-0000-000000000000}"/>
          </ac:spMkLst>
        </pc:spChg>
        <pc:spChg chg="mod">
          <ac:chgData name="Praveen kalyan" userId="d12b22425fb073d6" providerId="LiveId" clId="{72DDA090-819E-40BF-A44F-F387200A4D1B}" dt="2025-07-20T10:42:00.148" v="148" actId="12788"/>
          <ac:spMkLst>
            <pc:docMk/>
            <pc:sldMk cId="0" sldId="266"/>
            <ac:spMk id="8" creationId="{7C472D02-967F-60EF-9328-9ACBB23A6925}"/>
          </ac:spMkLst>
        </pc:spChg>
        <pc:picChg chg="mod">
          <ac:chgData name="Praveen kalyan" userId="d12b22425fb073d6" providerId="LiveId" clId="{72DDA090-819E-40BF-A44F-F387200A4D1B}" dt="2025-07-20T10:42:14.399" v="152" actId="14100"/>
          <ac:picMkLst>
            <pc:docMk/>
            <pc:sldMk cId="0" sldId="266"/>
            <ac:picMk id="7" creationId="{C17C9C1E-D9B5-B09F-0CDC-08323EF8AA72}"/>
          </ac:picMkLst>
        </pc:picChg>
      </pc:sldChg>
      <pc:sldChg chg="modSp mod">
        <pc:chgData name="Praveen kalyan" userId="d12b22425fb073d6" providerId="LiveId" clId="{72DDA090-819E-40BF-A44F-F387200A4D1B}" dt="2025-07-20T10:47:35.735" v="221" actId="255"/>
        <pc:sldMkLst>
          <pc:docMk/>
          <pc:sldMk cId="0" sldId="268"/>
        </pc:sldMkLst>
        <pc:spChg chg="mod">
          <ac:chgData name="Praveen kalyan" userId="d12b22425fb073d6" providerId="LiveId" clId="{72DDA090-819E-40BF-A44F-F387200A4D1B}" dt="2025-07-20T10:47:35.735" v="221" actId="255"/>
          <ac:spMkLst>
            <pc:docMk/>
            <pc:sldMk cId="0" sldId="268"/>
            <ac:spMk id="6" creationId="{3D0B85AB-FF86-0E49-074E-6E766750B60B}"/>
          </ac:spMkLst>
        </pc:spChg>
        <pc:spChg chg="mod">
          <ac:chgData name="Praveen kalyan" userId="d12b22425fb073d6" providerId="LiveId" clId="{72DDA090-819E-40BF-A44F-F387200A4D1B}" dt="2025-07-20T10:45:05.533" v="207" actId="5793"/>
          <ac:spMkLst>
            <pc:docMk/>
            <pc:sldMk cId="0" sldId="268"/>
            <ac:spMk id="14" creationId="{E043AC58-7506-02CE-1291-731DEBB4F78A}"/>
          </ac:spMkLst>
        </pc:spChg>
      </pc:sldChg>
      <pc:sldChg chg="modSp mod">
        <pc:chgData name="Praveen kalyan" userId="d12b22425fb073d6" providerId="LiveId" clId="{72DDA090-819E-40BF-A44F-F387200A4D1B}" dt="2025-07-20T10:46:27.818" v="215" actId="1076"/>
        <pc:sldMkLst>
          <pc:docMk/>
          <pc:sldMk cId="0" sldId="269"/>
        </pc:sldMkLst>
        <pc:spChg chg="mod">
          <ac:chgData name="Praveen kalyan" userId="d12b22425fb073d6" providerId="LiveId" clId="{72DDA090-819E-40BF-A44F-F387200A4D1B}" dt="2025-07-20T10:45:26.607" v="210" actId="1076"/>
          <ac:spMkLst>
            <pc:docMk/>
            <pc:sldMk cId="0" sldId="269"/>
            <ac:spMk id="3" creationId="{00000000-0000-0000-0000-000000000000}"/>
          </ac:spMkLst>
        </pc:spChg>
        <pc:spChg chg="mod">
          <ac:chgData name="Praveen kalyan" userId="d12b22425fb073d6" providerId="LiveId" clId="{72DDA090-819E-40BF-A44F-F387200A4D1B}" dt="2025-07-20T10:46:27.818" v="215" actId="1076"/>
          <ac:spMkLst>
            <pc:docMk/>
            <pc:sldMk cId="0" sldId="269"/>
            <ac:spMk id="4" creationId="{00000000-0000-0000-0000-000000000000}"/>
          </ac:spMkLst>
        </pc:spChg>
        <pc:spChg chg="mod">
          <ac:chgData name="Praveen kalyan" userId="d12b22425fb073d6" providerId="LiveId" clId="{72DDA090-819E-40BF-A44F-F387200A4D1B}" dt="2025-07-20T10:46:21.660" v="214" actId="113"/>
          <ac:spMkLst>
            <pc:docMk/>
            <pc:sldMk cId="0" sldId="269"/>
            <ac:spMk id="5" creationId="{B8FD29F4-29A2-CFB9-001D-A4D246D7007B}"/>
          </ac:spMkLst>
        </pc:spChg>
        <pc:grpChg chg="mod">
          <ac:chgData name="Praveen kalyan" userId="d12b22425fb073d6" providerId="LiveId" clId="{72DDA090-819E-40BF-A44F-F387200A4D1B}" dt="2025-07-20T10:45:22.297" v="209" actId="14100"/>
          <ac:grpSpMkLst>
            <pc:docMk/>
            <pc:sldMk cId="0" sldId="269"/>
            <ac:grpSpMk id="2" creationId="{00000000-0000-0000-0000-000000000000}"/>
          </ac:grpSpMkLst>
        </pc:grpChg>
      </pc:sldChg>
      <pc:sldChg chg="modSp mod">
        <pc:chgData name="Praveen kalyan" userId="d12b22425fb073d6" providerId="LiveId" clId="{72DDA090-819E-40BF-A44F-F387200A4D1B}" dt="2025-07-20T10:47:23.567" v="220" actId="255"/>
        <pc:sldMkLst>
          <pc:docMk/>
          <pc:sldMk cId="0" sldId="270"/>
        </pc:sldMkLst>
        <pc:spChg chg="mod">
          <ac:chgData name="Praveen kalyan" userId="d12b22425fb073d6" providerId="LiveId" clId="{72DDA090-819E-40BF-A44F-F387200A4D1B}" dt="2025-07-20T10:47:23.567" v="220" actId="255"/>
          <ac:spMkLst>
            <pc:docMk/>
            <pc:sldMk cId="0" sldId="270"/>
            <ac:spMk id="7" creationId="{CB57B315-9AA2-957D-5BCC-E1DADDA1B5E2}"/>
          </ac:spMkLst>
        </pc:spChg>
      </pc:sldChg>
      <pc:sldChg chg="modSp mod">
        <pc:chgData name="Praveen kalyan" userId="d12b22425fb073d6" providerId="LiveId" clId="{72DDA090-819E-40BF-A44F-F387200A4D1B}" dt="2025-07-20T10:48:54.910" v="226" actId="14100"/>
        <pc:sldMkLst>
          <pc:docMk/>
          <pc:sldMk cId="0" sldId="271"/>
        </pc:sldMkLst>
        <pc:spChg chg="mod">
          <ac:chgData name="Praveen kalyan" userId="d12b22425fb073d6" providerId="LiveId" clId="{72DDA090-819E-40BF-A44F-F387200A4D1B}" dt="2025-07-20T10:48:54.910" v="226" actId="14100"/>
          <ac:spMkLst>
            <pc:docMk/>
            <pc:sldMk cId="0" sldId="271"/>
            <ac:spMk id="5" creationId="{1767DB5D-6313-8C59-CB5F-F3BF935E933E}"/>
          </ac:spMkLst>
        </pc:spChg>
        <pc:spChg chg="mod">
          <ac:chgData name="Praveen kalyan" userId="d12b22425fb073d6" providerId="LiveId" clId="{72DDA090-819E-40BF-A44F-F387200A4D1B}" dt="2025-07-20T09:54:34.843" v="51" actId="20577"/>
          <ac:spMkLst>
            <pc:docMk/>
            <pc:sldMk cId="0" sldId="271"/>
            <ac:spMk id="7" creationId="{578545AA-C3C4-B9EE-BF03-DE416AA550C4}"/>
          </ac:spMkLst>
        </pc:spChg>
      </pc:sldChg>
      <pc:sldChg chg="modSp mod">
        <pc:chgData name="Praveen kalyan" userId="d12b22425fb073d6" providerId="LiveId" clId="{72DDA090-819E-40BF-A44F-F387200A4D1B}" dt="2025-07-17T11:24:52.600" v="2" actId="5793"/>
        <pc:sldMkLst>
          <pc:docMk/>
          <pc:sldMk cId="0" sldId="272"/>
        </pc:sldMkLst>
        <pc:spChg chg="mod">
          <ac:chgData name="Praveen kalyan" userId="d12b22425fb073d6" providerId="LiveId" clId="{72DDA090-819E-40BF-A44F-F387200A4D1B}" dt="2025-07-17T11:24:52.600" v="2" actId="5793"/>
          <ac:spMkLst>
            <pc:docMk/>
            <pc:sldMk cId="0" sldId="272"/>
            <ac:spMk id="5" creationId="{00000000-0000-0000-0000-000000000000}"/>
          </ac:spMkLst>
        </pc:spChg>
      </pc:sldChg>
      <pc:sldChg chg="modSp mod">
        <pc:chgData name="Praveen kalyan" userId="d12b22425fb073d6" providerId="LiveId" clId="{72DDA090-819E-40BF-A44F-F387200A4D1B}" dt="2025-07-20T10:38:20.270" v="140" actId="20577"/>
        <pc:sldMkLst>
          <pc:docMk/>
          <pc:sldMk cId="3812582443" sldId="273"/>
        </pc:sldMkLst>
        <pc:spChg chg="mod">
          <ac:chgData name="Praveen kalyan" userId="d12b22425fb073d6" providerId="LiveId" clId="{72DDA090-819E-40BF-A44F-F387200A4D1B}" dt="2025-07-20T10:38:20.270" v="140" actId="20577"/>
          <ac:spMkLst>
            <pc:docMk/>
            <pc:sldMk cId="3812582443" sldId="273"/>
            <ac:spMk id="7" creationId="{897CB3B4-6BFD-3AB6-5FD4-F941AAF4E514}"/>
          </ac:spMkLst>
        </pc:spChg>
        <pc:picChg chg="mod">
          <ac:chgData name="Praveen kalyan" userId="d12b22425fb073d6" providerId="LiveId" clId="{72DDA090-819E-40BF-A44F-F387200A4D1B}" dt="2025-07-17T11:30:30.417" v="4" actId="1076"/>
          <ac:picMkLst>
            <pc:docMk/>
            <pc:sldMk cId="3812582443" sldId="273"/>
            <ac:picMk id="9" creationId="{68DBE7CA-619F-8333-9FD4-32931884A99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10800000" scaled="1"/>
          <a:tileRect/>
        </a:gradFill>
        <a:effectLst/>
      </p:bgPr>
    </p:bg>
    <p:spTree>
      <p:nvGrpSpPr>
        <p:cNvPr id="1" name=""/>
        <p:cNvGrpSpPr/>
        <p:nvPr/>
      </p:nvGrpSpPr>
      <p:grpSpPr>
        <a:xfrm>
          <a:off x="0" y="0"/>
          <a:ext cx="0" cy="0"/>
          <a:chOff x="0" y="0"/>
          <a:chExt cx="0" cy="0"/>
        </a:xfrm>
      </p:grpSpPr>
      <p:grpSp>
        <p:nvGrpSpPr>
          <p:cNvPr id="2" name="Group 2"/>
          <p:cNvGrpSpPr/>
          <p:nvPr/>
        </p:nvGrpSpPr>
        <p:grpSpPr>
          <a:xfrm>
            <a:off x="3314700" y="4040982"/>
            <a:ext cx="11658600" cy="2205038"/>
            <a:chOff x="0" y="0"/>
            <a:chExt cx="15544800" cy="2940050"/>
          </a:xfrm>
        </p:grpSpPr>
        <p:sp>
          <p:nvSpPr>
            <p:cNvPr id="3" name="Freeform 3"/>
            <p:cNvSpPr/>
            <p:nvPr/>
          </p:nvSpPr>
          <p:spPr>
            <a:xfrm>
              <a:off x="0" y="0"/>
              <a:ext cx="15544800" cy="2940050"/>
            </a:xfrm>
            <a:custGeom>
              <a:avLst/>
              <a:gdLst/>
              <a:ahLst/>
              <a:cxnLst/>
              <a:rect l="l" t="t" r="r" b="b"/>
              <a:pathLst>
                <a:path w="15544800" h="2940050">
                  <a:moveTo>
                    <a:pt x="0" y="0"/>
                  </a:moveTo>
                  <a:lnTo>
                    <a:pt x="15544800" y="0"/>
                  </a:lnTo>
                  <a:lnTo>
                    <a:pt x="15544800" y="2940050"/>
                  </a:lnTo>
                  <a:lnTo>
                    <a:pt x="0" y="2940050"/>
                  </a:lnTo>
                  <a:close/>
                </a:path>
              </a:pathLst>
            </a:custGeom>
            <a:solidFill>
              <a:srgbClr val="000000">
                <a:alpha val="0"/>
              </a:srgbClr>
            </a:solidFill>
          </p:spPr>
        </p:sp>
        <p:sp>
          <p:nvSpPr>
            <p:cNvPr id="4" name="TextBox 4"/>
            <p:cNvSpPr txBox="1"/>
            <p:nvPr/>
          </p:nvSpPr>
          <p:spPr>
            <a:xfrm>
              <a:off x="0" y="-142875"/>
              <a:ext cx="15544800" cy="3082925"/>
            </a:xfrm>
            <a:prstGeom prst="rect">
              <a:avLst/>
            </a:prstGeom>
          </p:spPr>
          <p:txBody>
            <a:bodyPr lIns="0" tIns="0" rIns="0" bIns="0" rtlCol="0" anchor="ctr"/>
            <a:lstStyle/>
            <a:p>
              <a:pPr algn="ctr">
                <a:lnSpc>
                  <a:spcPts val="7920"/>
                </a:lnSpc>
              </a:pPr>
              <a:r>
                <a:rPr lang="en-US" sz="6600" dirty="0">
                  <a:solidFill>
                    <a:srgbClr val="000000"/>
                  </a:solidFill>
                  <a:latin typeface="Calibri (MS)"/>
                  <a:ea typeface="Calibri (MS)"/>
                  <a:cs typeface="Calibri (MS)"/>
                  <a:sym typeface="Calibri (MS)"/>
                </a:rPr>
                <a:t>AI Developer Productivity Analysis</a:t>
              </a:r>
            </a:p>
          </p:txBody>
        </p:sp>
      </p:grpSp>
      <p:grpSp>
        <p:nvGrpSpPr>
          <p:cNvPr id="5" name="Group 5"/>
          <p:cNvGrpSpPr/>
          <p:nvPr/>
        </p:nvGrpSpPr>
        <p:grpSpPr>
          <a:xfrm>
            <a:off x="11775988" y="304737"/>
            <a:ext cx="6394621" cy="3736245"/>
            <a:chOff x="0" y="0"/>
            <a:chExt cx="8526162" cy="4981660"/>
          </a:xfrm>
        </p:grpSpPr>
        <p:sp>
          <p:nvSpPr>
            <p:cNvPr id="6" name="Freeform 6"/>
            <p:cNvSpPr/>
            <p:nvPr/>
          </p:nvSpPr>
          <p:spPr>
            <a:xfrm>
              <a:off x="0" y="0"/>
              <a:ext cx="8526145" cy="4981702"/>
            </a:xfrm>
            <a:custGeom>
              <a:avLst/>
              <a:gdLst/>
              <a:ahLst/>
              <a:cxnLst/>
              <a:rect l="l" t="t" r="r" b="b"/>
              <a:pathLst>
                <a:path w="8526145" h="4981702">
                  <a:moveTo>
                    <a:pt x="0" y="0"/>
                  </a:moveTo>
                  <a:lnTo>
                    <a:pt x="8526145" y="0"/>
                  </a:lnTo>
                  <a:lnTo>
                    <a:pt x="8526145" y="4981702"/>
                  </a:lnTo>
                  <a:lnTo>
                    <a:pt x="0" y="4981702"/>
                  </a:lnTo>
                  <a:lnTo>
                    <a:pt x="0" y="0"/>
                  </a:lnTo>
                  <a:close/>
                </a:path>
              </a:pathLst>
            </a:custGeom>
            <a:blipFill>
              <a:blip r:embed="rId2"/>
              <a:stretch>
                <a:fillRect t="-7088" b="-7087"/>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1A8D291-8F1C-77B3-BB56-829C16942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36371"/>
            <a:ext cx="5715000" cy="51816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EBBF63-2D3A-5B09-E8AC-8F779273BC48}"/>
              </a:ext>
            </a:extLst>
          </p:cNvPr>
          <p:cNvSpPr txBox="1"/>
          <p:nvPr/>
        </p:nvSpPr>
        <p:spPr>
          <a:xfrm>
            <a:off x="4599936" y="733783"/>
            <a:ext cx="9391417" cy="584775"/>
          </a:xfrm>
          <a:prstGeom prst="rect">
            <a:avLst/>
          </a:prstGeom>
          <a:noFill/>
        </p:spPr>
        <p:txBody>
          <a:bodyPr wrap="none" rtlCol="0">
            <a:spAutoFit/>
          </a:bodyPr>
          <a:lstStyle/>
          <a:p>
            <a:r>
              <a:rPr lang="en-US" sz="3200" b="1" dirty="0"/>
              <a:t>Task Success Rate – Count of Successful vs Failed Tasks</a:t>
            </a:r>
          </a:p>
        </p:txBody>
      </p:sp>
      <p:sp>
        <p:nvSpPr>
          <p:cNvPr id="17" name="Rectangle 3">
            <a:extLst>
              <a:ext uri="{FF2B5EF4-FFF2-40B4-BE49-F238E27FC236}">
                <a16:creationId xmlns:a16="http://schemas.microsoft.com/office/drawing/2014/main" id="{07345884-330A-5181-4904-2264AF325C9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Creates a bar chart showing the </a:t>
            </a:r>
            <a:r>
              <a:rPr kumimoji="0" lang="en-US" altLang="en-US" sz="1800" b="1" i="0" u="none" strike="noStrike" cap="none" normalizeH="0" baseline="0">
                <a:ln>
                  <a:noFill/>
                </a:ln>
                <a:solidFill>
                  <a:schemeClr val="tx1"/>
                </a:solidFill>
                <a:effectLst/>
                <a:latin typeface="Arial" panose="020B0604020202020204" pitchFamily="34" charset="0"/>
              </a:rPr>
              <a:t>count (frequency)</a:t>
            </a:r>
            <a:r>
              <a:rPr kumimoji="0" lang="en-US" altLang="en-US" sz="1800" b="0" i="0" u="none" strike="noStrike" cap="none" normalizeH="0" baseline="0">
                <a:ln>
                  <a:noFill/>
                </a:ln>
                <a:solidFill>
                  <a:schemeClr val="tx1"/>
                </a:solidFill>
                <a:effectLst/>
                <a:latin typeface="Arial" panose="020B0604020202020204" pitchFamily="34" charset="0"/>
              </a:rPr>
              <a:t> of each category in the </a:t>
            </a:r>
            <a:r>
              <a:rPr kumimoji="0" lang="en-US" altLang="en-US" sz="1000" b="0" i="0" u="none" strike="noStrike" cap="none" normalizeH="0" baseline="0">
                <a:ln>
                  <a:noFill/>
                </a:ln>
                <a:solidFill>
                  <a:schemeClr val="tx1"/>
                </a:solidFill>
                <a:effectLst/>
                <a:latin typeface="Arial Unicode MS"/>
              </a:rPr>
              <a:t>task_success</a:t>
            </a:r>
            <a:r>
              <a:rPr kumimoji="0" lang="en-US" altLang="en-US" sz="1600" b="0" i="0" u="none" strike="noStrike" cap="none" normalizeH="0" baseline="0">
                <a:ln>
                  <a:noFill/>
                </a:ln>
                <a:solidFill>
                  <a:schemeClr val="tx1"/>
                </a:solidFill>
                <a:effectLst/>
              </a:rPr>
              <a:t> column.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5379594-916C-5450-4E63-1CB1570295E6}"/>
              </a:ext>
            </a:extLst>
          </p:cNvPr>
          <p:cNvSpPr txBox="1"/>
          <p:nvPr/>
        </p:nvSpPr>
        <p:spPr>
          <a:xfrm>
            <a:off x="7010400" y="2171700"/>
            <a:ext cx="10248898" cy="2954655"/>
          </a:xfrm>
          <a:prstGeom prst="rect">
            <a:avLst/>
          </a:prstGeom>
          <a:noFill/>
        </p:spPr>
        <p:txBody>
          <a:bodyPr wrap="square" rtlCol="0">
            <a:spAutoFit/>
          </a:bodyPr>
          <a:lstStyle/>
          <a:p>
            <a:r>
              <a:rPr lang="en-US" dirty="0"/>
              <a:t> </a:t>
            </a:r>
          </a:p>
          <a:p>
            <a:pPr marL="342900" indent="-342900">
              <a:buFont typeface="Arial" panose="020B0604020202020204" pitchFamily="34" charset="0"/>
              <a:buChar char="•"/>
            </a:pPr>
            <a:r>
              <a:rPr lang="en-US" sz="2400" dirty="0"/>
              <a:t>Countplot is used  to visualize the frequency of categorical data – It shows how  often each  category appears.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is ideal for </a:t>
            </a:r>
            <a:r>
              <a:rPr lang="en-US" sz="2400" b="1" dirty="0"/>
              <a:t>discrete Data</a:t>
            </a:r>
            <a:r>
              <a:rPr lang="en-US" sz="2400" dirty="0"/>
              <a:t> like – task_success,distracrtion,or any yes/no,0/1,or category-type columns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helps identify </a:t>
            </a:r>
            <a:r>
              <a:rPr lang="en-US" sz="2400" b="1" dirty="0"/>
              <a:t>imbalances in the dataset</a:t>
            </a:r>
            <a:endParaRPr lang="en-US" sz="2400" dirty="0"/>
          </a:p>
        </p:txBody>
      </p:sp>
      <p:sp>
        <p:nvSpPr>
          <p:cNvPr id="28" name="TextBox 27">
            <a:extLst>
              <a:ext uri="{FF2B5EF4-FFF2-40B4-BE49-F238E27FC236}">
                <a16:creationId xmlns:a16="http://schemas.microsoft.com/office/drawing/2014/main" id="{B8402D2D-A1B0-9C9C-3886-8C980302E5EC}"/>
              </a:ext>
            </a:extLst>
          </p:cNvPr>
          <p:cNvSpPr txBox="1"/>
          <p:nvPr/>
        </p:nvSpPr>
        <p:spPr>
          <a:xfrm>
            <a:off x="7010400" y="5495687"/>
            <a:ext cx="1493742" cy="584775"/>
          </a:xfrm>
          <a:prstGeom prst="rect">
            <a:avLst/>
          </a:prstGeom>
          <a:noFill/>
        </p:spPr>
        <p:txBody>
          <a:bodyPr wrap="none" rtlCol="0">
            <a:spAutoFit/>
          </a:bodyPr>
          <a:lstStyle/>
          <a:p>
            <a:r>
              <a:rPr lang="en-US" sz="3200" b="1" dirty="0"/>
              <a:t>Insights</a:t>
            </a:r>
          </a:p>
        </p:txBody>
      </p:sp>
      <p:sp>
        <p:nvSpPr>
          <p:cNvPr id="29" name="TextBox 28">
            <a:extLst>
              <a:ext uri="{FF2B5EF4-FFF2-40B4-BE49-F238E27FC236}">
                <a16:creationId xmlns:a16="http://schemas.microsoft.com/office/drawing/2014/main" id="{76C91A40-A506-9B6C-9A5C-8CE7CBDFF401}"/>
              </a:ext>
            </a:extLst>
          </p:cNvPr>
          <p:cNvSpPr txBox="1"/>
          <p:nvPr/>
        </p:nvSpPr>
        <p:spPr>
          <a:xfrm>
            <a:off x="7010400" y="6164163"/>
            <a:ext cx="10248898"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This visualization gives a clear overview of performance outcomes and sets the foundation for deeper analysis</a:t>
            </a:r>
          </a:p>
          <a:p>
            <a:endParaRPr lang="en-US" sz="2400" dirty="0"/>
          </a:p>
          <a:p>
            <a:pPr marL="342900" indent="-342900">
              <a:buFont typeface="Arial" panose="020B0604020202020204" pitchFamily="34" charset="0"/>
              <a:buChar char="•"/>
            </a:pPr>
            <a:r>
              <a:rPr lang="en-US" sz="2400" dirty="0"/>
              <a:t>Majority of </a:t>
            </a:r>
            <a:r>
              <a:rPr lang="en-US" sz="2400" b="1" dirty="0"/>
              <a:t>tasks are successful</a:t>
            </a:r>
            <a:r>
              <a:rPr lang="en-US" sz="2400" dirty="0"/>
              <a:t>, indicating good productivity and workflow among developers.</a:t>
            </a:r>
          </a:p>
          <a:p>
            <a:endParaRPr lang="en-US" sz="2400" dirty="0"/>
          </a:p>
          <a:p>
            <a:pPr marL="342900" indent="-342900">
              <a:buFont typeface="Arial" panose="020B0604020202020204" pitchFamily="34" charset="0"/>
              <a:buChar char="•"/>
            </a:pPr>
            <a:r>
              <a:rPr lang="en-US" sz="2400" b="1" dirty="0"/>
              <a:t>The failure rate is non-negligible</a:t>
            </a:r>
            <a:r>
              <a:rPr lang="en-US" sz="2400" dirty="0"/>
              <a:t>, which means there’s room for improvement — potentially in factors like sleep, distractions, or AI usage.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9144000" y="3543300"/>
            <a:ext cx="8575357" cy="5334794"/>
          </a:xfrm>
          <a:prstGeom prst="rect">
            <a:avLst/>
          </a:prstGeom>
        </p:spPr>
        <p:txBody>
          <a:bodyPr lIns="0" tIns="0" rIns="0" bIns="0" rtlCol="0" anchor="t">
            <a:spAutoFit/>
          </a:bodyPr>
          <a:lstStyle/>
          <a:p>
            <a:pPr marL="488632" lvl="1" indent="-244316">
              <a:lnSpc>
                <a:spcPts val="3240"/>
              </a:lnSpc>
              <a:buFont typeface="Arial"/>
              <a:buChar char="•"/>
            </a:pPr>
            <a:r>
              <a:rPr lang="en-US" sz="2800" dirty="0"/>
              <a:t>Majority of developers reported </a:t>
            </a:r>
            <a:r>
              <a:rPr lang="en-US" sz="2800" b="1" dirty="0"/>
              <a:t>0 or 1 bug</a:t>
            </a:r>
            <a:r>
              <a:rPr lang="en-US" sz="2800" dirty="0"/>
              <a:t>, indicating overall stable development.</a:t>
            </a:r>
          </a:p>
          <a:p>
            <a:pPr marL="244316" lvl="1">
              <a:lnSpc>
                <a:spcPts val="3240"/>
              </a:lnSpc>
            </a:pPr>
            <a:endParaRPr lang="en-US" sz="2800" dirty="0"/>
          </a:p>
          <a:p>
            <a:pPr marL="488632" lvl="1" indent="-244316">
              <a:lnSpc>
                <a:spcPts val="3240"/>
              </a:lnSpc>
              <a:buFont typeface="Arial"/>
              <a:buChar char="•"/>
            </a:pPr>
            <a:r>
              <a:rPr lang="en-US" sz="2800" dirty="0"/>
              <a:t>A small number of developers reported </a:t>
            </a:r>
            <a:r>
              <a:rPr lang="en-US" sz="2800" b="1" dirty="0"/>
              <a:t>multiple bugs</a:t>
            </a:r>
            <a:r>
              <a:rPr lang="en-US" sz="2800" dirty="0"/>
              <a:t>, which may point to </a:t>
            </a:r>
            <a:r>
              <a:rPr lang="en-US" sz="2800" b="1" dirty="0"/>
              <a:t>skill gaps, lack of testing, or high workloads.</a:t>
            </a:r>
          </a:p>
          <a:p>
            <a:pPr marL="244316" lvl="1">
              <a:lnSpc>
                <a:spcPts val="3240"/>
              </a:lnSpc>
            </a:pPr>
            <a:endParaRPr lang="en-US" sz="2800" dirty="0"/>
          </a:p>
          <a:p>
            <a:pPr marL="488632" lvl="1" indent="-244316">
              <a:lnSpc>
                <a:spcPts val="3240"/>
              </a:lnSpc>
              <a:buFont typeface="Arial"/>
              <a:buChar char="•"/>
            </a:pPr>
            <a:r>
              <a:rPr lang="en-US" sz="2800" dirty="0"/>
              <a:t>You can correlate high bug reporters with low sleep or high distractions to explore possible causes.</a:t>
            </a:r>
          </a:p>
          <a:p>
            <a:pPr marL="244316" lvl="1">
              <a:lnSpc>
                <a:spcPts val="3240"/>
              </a:lnSpc>
            </a:pPr>
            <a:endParaRPr lang="en-US" sz="2800" dirty="0"/>
          </a:p>
          <a:p>
            <a:pPr marL="488632" lvl="1" indent="-244316">
              <a:lnSpc>
                <a:spcPts val="3240"/>
              </a:lnSpc>
              <a:buFont typeface="Arial"/>
              <a:buChar char="•"/>
            </a:pPr>
            <a:r>
              <a:rPr lang="en-US" sz="2800" dirty="0"/>
              <a:t>Understanding bug reporting trends helps in identifying quality control issues.</a:t>
            </a:r>
          </a:p>
          <a:p>
            <a:pPr marL="488632" lvl="1" indent="-244316">
              <a:lnSpc>
                <a:spcPts val="3240"/>
              </a:lnSpc>
              <a:buFont typeface="Arial"/>
              <a:buChar char="•"/>
            </a:pPr>
            <a:endParaRPr lang="en-US" sz="2800" dirty="0">
              <a:solidFill>
                <a:srgbClr val="000000"/>
              </a:solidFill>
              <a:latin typeface="Calibri (MS)"/>
              <a:ea typeface="Calibri (MS)"/>
              <a:cs typeface="Calibri (MS)"/>
              <a:sym typeface="Calibri (MS)"/>
            </a:endParaRPr>
          </a:p>
        </p:txBody>
      </p:sp>
      <p:pic>
        <p:nvPicPr>
          <p:cNvPr id="7" name="Picture 6">
            <a:extLst>
              <a:ext uri="{FF2B5EF4-FFF2-40B4-BE49-F238E27FC236}">
                <a16:creationId xmlns:a16="http://schemas.microsoft.com/office/drawing/2014/main" id="{C17C9C1E-D9B5-B09F-0CDC-08323EF8AA72}"/>
              </a:ext>
            </a:extLst>
          </p:cNvPr>
          <p:cNvPicPr>
            <a:picLocks noChangeAspect="1"/>
          </p:cNvPicPr>
          <p:nvPr/>
        </p:nvPicPr>
        <p:blipFill>
          <a:blip r:embed="rId2"/>
          <a:stretch>
            <a:fillRect/>
          </a:stretch>
        </p:blipFill>
        <p:spPr>
          <a:xfrm>
            <a:off x="568643" y="2628900"/>
            <a:ext cx="8258174" cy="5486400"/>
          </a:xfrm>
          <a:prstGeom prst="rect">
            <a:avLst/>
          </a:prstGeom>
        </p:spPr>
      </p:pic>
      <p:sp>
        <p:nvSpPr>
          <p:cNvPr id="8" name="Title 7">
            <a:extLst>
              <a:ext uri="{FF2B5EF4-FFF2-40B4-BE49-F238E27FC236}">
                <a16:creationId xmlns:a16="http://schemas.microsoft.com/office/drawing/2014/main" id="{7C472D02-967F-60EF-9328-9ACBB23A6925}"/>
              </a:ext>
            </a:extLst>
          </p:cNvPr>
          <p:cNvSpPr>
            <a:spLocks noGrp="1"/>
          </p:cNvSpPr>
          <p:nvPr>
            <p:ph type="title"/>
          </p:nvPr>
        </p:nvSpPr>
        <p:spPr>
          <a:xfrm>
            <a:off x="2857500" y="274638"/>
            <a:ext cx="12573000" cy="1143000"/>
          </a:xfrm>
        </p:spPr>
        <p:txBody>
          <a:bodyPr>
            <a:normAutofit/>
          </a:bodyPr>
          <a:lstStyle/>
          <a:p>
            <a:r>
              <a:rPr lang="en-US" sz="3200" b="1" dirty="0"/>
              <a:t>How Often Do Developers Report Bugs</a:t>
            </a:r>
          </a:p>
        </p:txBody>
      </p:sp>
      <p:sp>
        <p:nvSpPr>
          <p:cNvPr id="10" name="TextBox 9">
            <a:extLst>
              <a:ext uri="{FF2B5EF4-FFF2-40B4-BE49-F238E27FC236}">
                <a16:creationId xmlns:a16="http://schemas.microsoft.com/office/drawing/2014/main" id="{FDADE0BE-8D7A-C08F-4E3D-4D4A8B2F1EBE}"/>
              </a:ext>
            </a:extLst>
          </p:cNvPr>
          <p:cNvSpPr txBox="1"/>
          <p:nvPr/>
        </p:nvSpPr>
        <p:spPr>
          <a:xfrm>
            <a:off x="9144000" y="2628900"/>
            <a:ext cx="6072303" cy="523220"/>
          </a:xfrm>
          <a:prstGeom prst="rect">
            <a:avLst/>
          </a:prstGeom>
          <a:noFill/>
        </p:spPr>
        <p:txBody>
          <a:bodyPr wrap="none" rtlCol="0">
            <a:spAutoFit/>
          </a:bodyPr>
          <a:lstStyle/>
          <a:p>
            <a:r>
              <a:rPr lang="en-US" sz="2800" b="1" dirty="0"/>
              <a:t>Insights from bugs_reported CountPlot: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476264" y="1866900"/>
            <a:ext cx="7246620" cy="6544549"/>
          </a:xfrm>
          <a:prstGeom prst="rect">
            <a:avLst/>
          </a:prstGeom>
        </p:spPr>
        <p:txBody>
          <a:bodyPr lIns="0" tIns="0" rIns="0" bIns="0" rtlCol="0" anchor="t">
            <a:spAutoFit/>
          </a:bodyPr>
          <a:lstStyle/>
          <a:p>
            <a:pPr marL="488632" lvl="1" indent="-244316" algn="l">
              <a:lnSpc>
                <a:spcPts val="3240"/>
              </a:lnSpc>
              <a:buFont typeface="Arial"/>
              <a:buChar char="•"/>
            </a:pPr>
            <a:endParaRPr lang="en-US" sz="2700" dirty="0">
              <a:solidFill>
                <a:srgbClr val="000000"/>
              </a:solidFill>
              <a:latin typeface="Calibri (MS)"/>
              <a:ea typeface="Calibri (MS)"/>
              <a:cs typeface="Calibri (MS)"/>
              <a:sym typeface="Calibri (MS)"/>
            </a:endParaRPr>
          </a:p>
          <a:p>
            <a:pPr marL="488632" lvl="1" indent="-244316">
              <a:lnSpc>
                <a:spcPts val="3240"/>
              </a:lnSpc>
              <a:buFont typeface="Arial"/>
              <a:buChar char="•"/>
            </a:pPr>
            <a:r>
              <a:rPr lang="en-US" sz="2600" b="1" dirty="0"/>
              <a:t>Scatter Plot</a:t>
            </a:r>
            <a:r>
              <a:rPr lang="en-US" sz="2600" dirty="0"/>
              <a:t>: Coding Hours vs Sleep hours by Task Success</a:t>
            </a:r>
          </a:p>
          <a:p>
            <a:pPr marL="488632" lvl="1" indent="-244316">
              <a:lnSpc>
                <a:spcPts val="3240"/>
              </a:lnSpc>
              <a:buFont typeface="Arial"/>
              <a:buChar char="•"/>
            </a:pPr>
            <a:r>
              <a:rPr lang="en-US" sz="2600" dirty="0"/>
              <a:t>Visualizes the relationship between </a:t>
            </a:r>
            <a:r>
              <a:rPr lang="en-US" sz="2600" b="1" dirty="0"/>
              <a:t>coding hours and sleep hours</a:t>
            </a:r>
            <a:r>
              <a:rPr lang="en-US" sz="2600" dirty="0"/>
              <a:t> per developer.</a:t>
            </a:r>
          </a:p>
          <a:p>
            <a:pPr marL="488632" lvl="1" indent="-244316">
              <a:lnSpc>
                <a:spcPts val="3240"/>
              </a:lnSpc>
              <a:buFont typeface="Arial"/>
              <a:buChar char="•"/>
            </a:pPr>
            <a:r>
              <a:rPr lang="en-US" sz="2600" b="1" dirty="0"/>
              <a:t>task success (0 = Fail, 1 = Success)</a:t>
            </a:r>
            <a:r>
              <a:rPr lang="en-US" sz="2600" dirty="0"/>
              <a:t> </a:t>
            </a:r>
          </a:p>
          <a:p>
            <a:pPr marL="488632" lvl="1" indent="-244316">
              <a:lnSpc>
                <a:spcPts val="3240"/>
              </a:lnSpc>
              <a:buFont typeface="Arial"/>
              <a:buChar char="•"/>
            </a:pPr>
            <a:r>
              <a:rPr lang="en-US" sz="2600" dirty="0"/>
              <a:t>Helps identify </a:t>
            </a:r>
            <a:r>
              <a:rPr lang="en-US" sz="2600" b="1" dirty="0"/>
              <a:t>patterns or clusters</a:t>
            </a:r>
            <a:r>
              <a:rPr lang="en-US" sz="2600" dirty="0"/>
              <a:t> based on performance outcomes.</a:t>
            </a:r>
            <a:endParaRPr lang="en-US" sz="2600" dirty="0">
              <a:solidFill>
                <a:srgbClr val="000000"/>
              </a:solidFill>
              <a:latin typeface="Calibri (MS)"/>
              <a:ea typeface="Calibri (MS)"/>
              <a:cs typeface="Calibri (MS)"/>
              <a:sym typeface="Calibri (MS)"/>
            </a:endParaRPr>
          </a:p>
          <a:p>
            <a:pPr marL="488632" lvl="1" indent="-244316" algn="l">
              <a:lnSpc>
                <a:spcPts val="3240"/>
              </a:lnSpc>
              <a:buFont typeface="Arial"/>
              <a:buChar char="•"/>
            </a:pPr>
            <a:endParaRPr lang="en-US" sz="2700" dirty="0">
              <a:solidFill>
                <a:srgbClr val="000000"/>
              </a:solidFill>
              <a:latin typeface="Calibri (MS)"/>
              <a:ea typeface="Calibri (MS)"/>
              <a:cs typeface="Calibri (MS)"/>
              <a:sym typeface="Calibri (MS)"/>
            </a:endParaRPr>
          </a:p>
          <a:p>
            <a:pPr marL="244316" lvl="1" algn="l">
              <a:lnSpc>
                <a:spcPts val="3240"/>
              </a:lnSpc>
            </a:pPr>
            <a:r>
              <a:rPr lang="en-US" sz="3200" b="1" dirty="0">
                <a:solidFill>
                  <a:srgbClr val="000000"/>
                </a:solidFill>
                <a:latin typeface="Calibri (MS)"/>
                <a:ea typeface="Calibri (MS)"/>
                <a:cs typeface="Calibri (MS)"/>
                <a:sym typeface="Calibri (MS)"/>
              </a:rPr>
              <a:t>Insights</a:t>
            </a:r>
          </a:p>
          <a:p>
            <a:pPr marL="701516" lvl="1" indent="-457200">
              <a:lnSpc>
                <a:spcPts val="3240"/>
              </a:lnSpc>
              <a:buFont typeface="Arial" panose="020B0604020202020204" pitchFamily="34" charset="0"/>
              <a:buChar char="•"/>
            </a:pPr>
            <a:r>
              <a:rPr lang="en-US" sz="2600" dirty="0">
                <a:solidFill>
                  <a:srgbClr val="000000"/>
                </a:solidFill>
                <a:latin typeface="Calibri (MS)"/>
                <a:ea typeface="Calibri (MS)"/>
                <a:cs typeface="Calibri (MS)"/>
                <a:sym typeface="Calibri (MS)"/>
              </a:rPr>
              <a:t>Developers with low sleep and high coding hours (top- left) showed more task failures</a:t>
            </a:r>
          </a:p>
          <a:p>
            <a:pPr marL="701516" lvl="1" indent="-457200">
              <a:lnSpc>
                <a:spcPts val="3240"/>
              </a:lnSpc>
              <a:buFont typeface="Arial" panose="020B0604020202020204" pitchFamily="34" charset="0"/>
              <a:buChar char="•"/>
            </a:pPr>
            <a:r>
              <a:rPr lang="en-US" sz="2600" dirty="0"/>
              <a:t>Balanced coding and sleep may lead to higher task success.</a:t>
            </a:r>
            <a:endParaRPr lang="en-US" sz="2600" dirty="0">
              <a:solidFill>
                <a:srgbClr val="000000"/>
              </a:solidFill>
              <a:latin typeface="Calibri (MS)"/>
              <a:ea typeface="Calibri (MS)"/>
              <a:cs typeface="Calibri (MS)"/>
              <a:sym typeface="Calibri (MS)"/>
            </a:endParaRPr>
          </a:p>
          <a:p>
            <a:pPr marL="587216" lvl="1" indent="-342900" algn="l">
              <a:lnSpc>
                <a:spcPts val="3240"/>
              </a:lnSpc>
              <a:buFont typeface="Arial" panose="020B0604020202020204" pitchFamily="34" charset="0"/>
              <a:buChar char="•"/>
            </a:pPr>
            <a:r>
              <a:rPr lang="en-US" sz="2600" dirty="0">
                <a:solidFill>
                  <a:srgbClr val="000000"/>
                </a:solidFill>
                <a:latin typeface="Calibri (MS)"/>
                <a:ea typeface="Calibri (MS)"/>
                <a:cs typeface="Calibri (MS)"/>
                <a:sym typeface="Calibri (MS)"/>
              </a:rPr>
              <a:t>  Successful tasks cluster around balanced sleep    and    coding hours</a:t>
            </a:r>
          </a:p>
        </p:txBody>
      </p:sp>
      <p:pic>
        <p:nvPicPr>
          <p:cNvPr id="6" name="Picture 5">
            <a:extLst>
              <a:ext uri="{FF2B5EF4-FFF2-40B4-BE49-F238E27FC236}">
                <a16:creationId xmlns:a16="http://schemas.microsoft.com/office/drawing/2014/main" id="{9730D683-3357-7F79-CD1B-4B8B4261D1D3}"/>
              </a:ext>
            </a:extLst>
          </p:cNvPr>
          <p:cNvPicPr>
            <a:picLocks noChangeAspect="1"/>
          </p:cNvPicPr>
          <p:nvPr/>
        </p:nvPicPr>
        <p:blipFill>
          <a:blip r:embed="rId2"/>
          <a:stretch>
            <a:fillRect/>
          </a:stretch>
        </p:blipFill>
        <p:spPr>
          <a:xfrm>
            <a:off x="838200" y="2247900"/>
            <a:ext cx="7973538" cy="5638800"/>
          </a:xfrm>
          <a:prstGeom prst="rect">
            <a:avLst/>
          </a:prstGeom>
        </p:spPr>
      </p:pic>
      <p:sp>
        <p:nvSpPr>
          <p:cNvPr id="7" name="Title 6">
            <a:extLst>
              <a:ext uri="{FF2B5EF4-FFF2-40B4-BE49-F238E27FC236}">
                <a16:creationId xmlns:a16="http://schemas.microsoft.com/office/drawing/2014/main" id="{E7501E70-1D60-315F-F1D2-E721F3C3F2F9}"/>
              </a:ext>
            </a:extLst>
          </p:cNvPr>
          <p:cNvSpPr>
            <a:spLocks noGrp="1"/>
          </p:cNvSpPr>
          <p:nvPr>
            <p:ph type="title"/>
          </p:nvPr>
        </p:nvSpPr>
        <p:spPr>
          <a:xfrm>
            <a:off x="2362200" y="274638"/>
            <a:ext cx="13563600" cy="1143000"/>
          </a:xfrm>
        </p:spPr>
        <p:txBody>
          <a:bodyPr>
            <a:normAutofit/>
          </a:bodyPr>
          <a:lstStyle/>
          <a:p>
            <a:r>
              <a:rPr lang="en-US" sz="3200" b="1" dirty="0"/>
              <a:t>How Sleep Affects Coding Efficiency and Task Success?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3F5D270-7A6B-6594-FB82-A88C4E16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324100"/>
            <a:ext cx="7524750" cy="46672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D0B85AB-FF86-0E49-074E-6E766750B60B}"/>
              </a:ext>
            </a:extLst>
          </p:cNvPr>
          <p:cNvSpPr>
            <a:spLocks noGrp="1"/>
          </p:cNvSpPr>
          <p:nvPr>
            <p:ph type="title"/>
          </p:nvPr>
        </p:nvSpPr>
        <p:spPr>
          <a:xfrm>
            <a:off x="1485900" y="274638"/>
            <a:ext cx="15316200" cy="1143000"/>
          </a:xfrm>
        </p:spPr>
        <p:txBody>
          <a:bodyPr>
            <a:normAutofit/>
          </a:bodyPr>
          <a:lstStyle/>
          <a:p>
            <a:r>
              <a:rPr lang="en-US" sz="3600" b="1" dirty="0"/>
              <a:t>Sleep vs Coffee: Impact on Developer Task Performance</a:t>
            </a:r>
          </a:p>
        </p:txBody>
      </p:sp>
      <p:sp>
        <p:nvSpPr>
          <p:cNvPr id="14" name="TextBox 13">
            <a:extLst>
              <a:ext uri="{FF2B5EF4-FFF2-40B4-BE49-F238E27FC236}">
                <a16:creationId xmlns:a16="http://schemas.microsoft.com/office/drawing/2014/main" id="{E043AC58-7506-02CE-1291-731DEBB4F78A}"/>
              </a:ext>
            </a:extLst>
          </p:cNvPr>
          <p:cNvSpPr txBox="1"/>
          <p:nvPr/>
        </p:nvSpPr>
        <p:spPr>
          <a:xfrm>
            <a:off x="9563102" y="2349401"/>
            <a:ext cx="7696200" cy="6617196"/>
          </a:xfrm>
          <a:prstGeom prst="rect">
            <a:avLst/>
          </a:prstGeom>
          <a:noFill/>
        </p:spPr>
        <p:txBody>
          <a:bodyPr wrap="square" rtlCol="0">
            <a:spAutoFit/>
          </a:bodyPr>
          <a:lstStyle/>
          <a:p>
            <a:pPr marL="342900" indent="-342900">
              <a:buFont typeface="Arial" panose="020B0604020202020204" pitchFamily="34" charset="0"/>
              <a:buChar char="•"/>
            </a:pPr>
            <a:r>
              <a:rPr lang="en-US" sz="2400" dirty="0"/>
              <a:t>A </a:t>
            </a:r>
            <a:r>
              <a:rPr lang="en-US" sz="2400" b="1" dirty="0"/>
              <a:t>ScatterPlot</a:t>
            </a:r>
            <a:r>
              <a:rPr lang="en-US" sz="2400" dirty="0"/>
              <a:t>  id ideal for visualizing between two continuous  numerical  variables</a:t>
            </a:r>
          </a:p>
          <a:p>
            <a:r>
              <a:rPr lang="en-US" sz="2400" dirty="0"/>
              <a:t>      (like sleep hours and coffee intake)</a:t>
            </a:r>
          </a:p>
          <a:p>
            <a:endParaRPr lang="en-US" sz="2400" dirty="0"/>
          </a:p>
          <a:p>
            <a:pPr marL="342900" indent="-342900">
              <a:buFont typeface="Arial" panose="020B0604020202020204" pitchFamily="34" charset="0"/>
              <a:buChar char="•"/>
            </a:pPr>
            <a:r>
              <a:rPr lang="en-US" sz="2400" dirty="0"/>
              <a:t>By using  hue =“task_success”, we can also compare how these relationships vary across Successful and failed task</a:t>
            </a:r>
            <a:r>
              <a:rPr lang="en-US" dirty="0"/>
              <a:t>.</a:t>
            </a:r>
          </a:p>
          <a:p>
            <a:r>
              <a:rPr lang="en-US" sz="2400" dirty="0"/>
              <a:t>      (0 = Fail, 1 = Success)</a:t>
            </a:r>
          </a:p>
          <a:p>
            <a:endParaRPr lang="en-US" sz="2400" dirty="0"/>
          </a:p>
          <a:p>
            <a:r>
              <a:rPr lang="en-US" sz="2800" b="1" dirty="0"/>
              <a:t>Insights</a:t>
            </a:r>
          </a:p>
          <a:p>
            <a:pPr marL="342900" indent="-342900">
              <a:buFont typeface="Arial" panose="020B0604020202020204" pitchFamily="34" charset="0"/>
              <a:buChar char="•"/>
            </a:pPr>
            <a:r>
              <a:rPr lang="en-US" sz="2400" dirty="0"/>
              <a:t>Developers who sleep less tend to consume more coffee </a:t>
            </a:r>
          </a:p>
          <a:p>
            <a:r>
              <a:rPr lang="en-US" sz="2400" dirty="0"/>
              <a:t>     and Less sleep often leads to higher caffeine intake </a:t>
            </a:r>
          </a:p>
          <a:p>
            <a:endParaRPr lang="en-US" sz="2400" dirty="0"/>
          </a:p>
          <a:p>
            <a:pPr marL="342900" indent="-342900">
              <a:buFont typeface="Arial" panose="020B0604020202020204" pitchFamily="34" charset="0"/>
              <a:buChar char="•"/>
            </a:pPr>
            <a:r>
              <a:rPr lang="en-US" sz="2400" dirty="0"/>
              <a:t>Success is more common with balanced sleep and moderate caffeine </a:t>
            </a:r>
          </a:p>
          <a:p>
            <a:pPr marL="342900" indent="-342900">
              <a:buFont typeface="Arial" panose="020B0604020202020204" pitchFamily="34" charset="0"/>
              <a:buChar char="•"/>
            </a:pPr>
            <a:r>
              <a:rPr lang="en-US" sz="2400" dirty="0"/>
              <a:t>Excessive caffeine might reflect fatigue and reduced effectiveness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9701" y="2358342"/>
            <a:ext cx="7748218" cy="5570315"/>
            <a:chOff x="-262317" y="3512867"/>
            <a:chExt cx="8705850" cy="7427087"/>
          </a:xfrm>
        </p:grpSpPr>
        <p:sp>
          <p:nvSpPr>
            <p:cNvPr id="3" name="Freeform 3"/>
            <p:cNvSpPr/>
            <p:nvPr/>
          </p:nvSpPr>
          <p:spPr>
            <a:xfrm>
              <a:off x="-262317" y="3512867"/>
              <a:ext cx="8705850" cy="7427087"/>
            </a:xfrm>
            <a:custGeom>
              <a:avLst/>
              <a:gdLst/>
              <a:ahLst/>
              <a:cxnLst/>
              <a:rect l="l" t="t" r="r" b="b"/>
              <a:pathLst>
                <a:path w="8705850" h="7427087">
                  <a:moveTo>
                    <a:pt x="0" y="0"/>
                  </a:moveTo>
                  <a:lnTo>
                    <a:pt x="8705850" y="0"/>
                  </a:lnTo>
                  <a:lnTo>
                    <a:pt x="8705850" y="7427087"/>
                  </a:lnTo>
                  <a:lnTo>
                    <a:pt x="0" y="7427087"/>
                  </a:lnTo>
                  <a:lnTo>
                    <a:pt x="0" y="0"/>
                  </a:lnTo>
                  <a:close/>
                </a:path>
              </a:pathLst>
            </a:custGeom>
            <a:blipFill>
              <a:blip r:embed="rId2"/>
              <a:stretch>
                <a:fillRect l="-2410" r="-2410"/>
              </a:stretch>
            </a:blipFill>
          </p:spPr>
          <p:txBody>
            <a:bodyPr/>
            <a:lstStyle/>
            <a:p>
              <a:endParaRPr lang="en-US" dirty="0"/>
            </a:p>
          </p:txBody>
        </p:sp>
      </p:grpSp>
      <p:sp>
        <p:nvSpPr>
          <p:cNvPr id="4" name="TextBox 4"/>
          <p:cNvSpPr txBox="1"/>
          <p:nvPr/>
        </p:nvSpPr>
        <p:spPr>
          <a:xfrm>
            <a:off x="9601200" y="2171700"/>
            <a:ext cx="7460932" cy="7386638"/>
          </a:xfrm>
          <a:prstGeom prst="rect">
            <a:avLst/>
          </a:prstGeom>
        </p:spPr>
        <p:txBody>
          <a:bodyPr lIns="0" tIns="0" rIns="0" bIns="0" rtlCol="0" anchor="t">
            <a:spAutoFit/>
          </a:bodyPr>
          <a:lstStyle/>
          <a:p>
            <a:pPr marL="488632" lvl="1" indent="-244316">
              <a:lnSpc>
                <a:spcPts val="3240"/>
              </a:lnSpc>
              <a:buFont typeface="Arial"/>
              <a:buChar char="•"/>
            </a:pPr>
            <a:r>
              <a:rPr lang="en-US" sz="2400" dirty="0"/>
              <a:t>Comparing two continuous numerical features:</a:t>
            </a:r>
          </a:p>
          <a:p>
            <a:pPr marL="244316" lvl="1">
              <a:lnSpc>
                <a:spcPts val="3240"/>
              </a:lnSpc>
            </a:pPr>
            <a:r>
              <a:rPr lang="en-US" sz="2400" dirty="0">
                <a:solidFill>
                  <a:srgbClr val="000000"/>
                </a:solidFill>
                <a:latin typeface="Calibri (MS)"/>
                <a:ea typeface="Calibri (MS)"/>
                <a:cs typeface="Calibri (MS)"/>
                <a:sym typeface="Calibri (MS)"/>
              </a:rPr>
              <a:t>    hours_coding and ai_usage_hours</a:t>
            </a:r>
          </a:p>
          <a:p>
            <a:pPr marL="244316" lvl="1">
              <a:lnSpc>
                <a:spcPts val="3240"/>
              </a:lnSpc>
            </a:pPr>
            <a:endParaRPr lang="en-US" sz="2400" dirty="0">
              <a:solidFill>
                <a:srgbClr val="000000"/>
              </a:solidFill>
              <a:latin typeface="Calibri (MS)"/>
              <a:ea typeface="Calibri (MS)"/>
              <a:cs typeface="Calibri (MS)"/>
              <a:sym typeface="Calibri (MS)"/>
            </a:endParaRPr>
          </a:p>
          <a:p>
            <a:pPr marL="587216" lvl="1" indent="-342900">
              <a:lnSpc>
                <a:spcPts val="3240"/>
              </a:lnSpc>
              <a:buFont typeface="Arial" panose="020B0604020202020204" pitchFamily="34" charset="0"/>
              <a:buChar char="•"/>
            </a:pPr>
            <a:r>
              <a:rPr lang="en-US" sz="2400" dirty="0">
                <a:solidFill>
                  <a:srgbClr val="000000"/>
                </a:solidFill>
                <a:latin typeface="Calibri (MS)"/>
                <a:ea typeface="Calibri (MS)"/>
                <a:cs typeface="Calibri (MS)"/>
                <a:sym typeface="Calibri (MS)"/>
              </a:rPr>
              <a:t>     AI usage is moderate to high(task_success =1) and </a:t>
            </a:r>
          </a:p>
          <a:p>
            <a:pPr marL="244316" lvl="1">
              <a:lnSpc>
                <a:spcPts val="3240"/>
              </a:lnSpc>
            </a:pPr>
            <a:r>
              <a:rPr lang="en-US" sz="2400" dirty="0">
                <a:solidFill>
                  <a:srgbClr val="000000"/>
                </a:solidFill>
                <a:latin typeface="Calibri (MS)"/>
                <a:ea typeface="Calibri (MS)"/>
                <a:cs typeface="Calibri (MS)"/>
                <a:sym typeface="Calibri (MS)"/>
              </a:rPr>
              <a:t>      (task_success =0)AI usage is low or zero.</a:t>
            </a:r>
          </a:p>
          <a:p>
            <a:pPr marL="488632" lvl="1" indent="-244316" algn="l">
              <a:lnSpc>
                <a:spcPts val="3240"/>
              </a:lnSpc>
            </a:pPr>
            <a:endParaRPr lang="en-US" sz="2700" dirty="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Successful tasks often involve moderate to high AI assistance that smart use of AI tools boosts productivity and outcomes</a:t>
            </a:r>
          </a:p>
          <a:p>
            <a:pPr marL="488632" lvl="1" indent="-244316" algn="l">
              <a:lnSpc>
                <a:spcPts val="3240"/>
              </a:lnSpc>
            </a:pPr>
            <a:endParaRPr lang="en-US" sz="2700" dirty="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This plot shows a strong positive relationship between coding time and AI usage. </a:t>
            </a:r>
          </a:p>
          <a:p>
            <a:pPr marL="488632" lvl="1" indent="-244316" algn="l">
              <a:lnSpc>
                <a:spcPts val="3240"/>
              </a:lnSpc>
            </a:pPr>
            <a:endParaRPr lang="en-US" sz="2700" dirty="0">
              <a:solidFill>
                <a:srgbClr val="000000"/>
              </a:solidFill>
              <a:latin typeface="Calibri (MS)"/>
              <a:ea typeface="Calibri (MS)"/>
              <a:cs typeface="Calibri (MS)"/>
              <a:sym typeface="Calibri (MS)"/>
            </a:endParaRPr>
          </a:p>
          <a:p>
            <a:pPr marL="488632" lvl="1" indent="-244316" algn="l">
              <a:lnSpc>
                <a:spcPts val="3240"/>
              </a:lnSpc>
            </a:pPr>
            <a:endParaRPr lang="en-US" sz="2700" dirty="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when developers use AI tools effectively. This suggests that AI doesn't just reduce effort.it actually improves task outcomes</a:t>
            </a:r>
          </a:p>
          <a:p>
            <a:pPr marL="488632" lvl="1" indent="-244316" algn="l">
              <a:lnSpc>
                <a:spcPts val="3240"/>
              </a:lnSpc>
            </a:pPr>
            <a:endParaRPr lang="en-US" sz="2700" dirty="0">
              <a:solidFill>
                <a:srgbClr val="000000"/>
              </a:solidFill>
              <a:latin typeface="Calibri (MS)"/>
              <a:ea typeface="Calibri (MS)"/>
              <a:cs typeface="Calibri (MS)"/>
              <a:sym typeface="Calibri (MS)"/>
            </a:endParaRPr>
          </a:p>
        </p:txBody>
      </p:sp>
      <p:sp>
        <p:nvSpPr>
          <p:cNvPr id="5" name="Title 4">
            <a:extLst>
              <a:ext uri="{FF2B5EF4-FFF2-40B4-BE49-F238E27FC236}">
                <a16:creationId xmlns:a16="http://schemas.microsoft.com/office/drawing/2014/main" id="{B8FD29F4-29A2-CFB9-001D-A4D246D7007B}"/>
              </a:ext>
            </a:extLst>
          </p:cNvPr>
          <p:cNvSpPr>
            <a:spLocks noGrp="1"/>
          </p:cNvSpPr>
          <p:nvPr>
            <p:ph type="title"/>
          </p:nvPr>
        </p:nvSpPr>
        <p:spPr>
          <a:xfrm>
            <a:off x="2247900" y="429250"/>
            <a:ext cx="13792200" cy="1143000"/>
          </a:xfrm>
        </p:spPr>
        <p:txBody>
          <a:bodyPr>
            <a:normAutofit/>
          </a:bodyPr>
          <a:lstStyle/>
          <a:p>
            <a:r>
              <a:rPr lang="en-US" sz="3600" b="1" dirty="0"/>
              <a:t>AI Usage vs Coding Hours: A Task Success Perspective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F08965B8-A9BC-5981-0E53-CDFC5D0BE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105139"/>
            <a:ext cx="7524750" cy="56197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CB57B315-9AA2-957D-5BCC-E1DADDA1B5E2}"/>
              </a:ext>
            </a:extLst>
          </p:cNvPr>
          <p:cNvSpPr>
            <a:spLocks noGrp="1"/>
          </p:cNvSpPr>
          <p:nvPr>
            <p:ph type="title"/>
          </p:nvPr>
        </p:nvSpPr>
        <p:spPr>
          <a:xfrm>
            <a:off x="2933700" y="274638"/>
            <a:ext cx="13601700" cy="1143000"/>
          </a:xfrm>
        </p:spPr>
        <p:txBody>
          <a:bodyPr>
            <a:normAutofit/>
          </a:bodyPr>
          <a:lstStyle/>
          <a:p>
            <a:r>
              <a:rPr lang="en-US" sz="3600" b="1" dirty="0"/>
              <a:t>Impact of Distractions on Commits: Success vs Failure</a:t>
            </a:r>
          </a:p>
        </p:txBody>
      </p:sp>
      <p:sp>
        <p:nvSpPr>
          <p:cNvPr id="8" name="TextBox 7">
            <a:extLst>
              <a:ext uri="{FF2B5EF4-FFF2-40B4-BE49-F238E27FC236}">
                <a16:creationId xmlns:a16="http://schemas.microsoft.com/office/drawing/2014/main" id="{07F3ECBF-FDBA-5BEA-0A45-E2997F6C2C03}"/>
              </a:ext>
            </a:extLst>
          </p:cNvPr>
          <p:cNvSpPr txBox="1"/>
          <p:nvPr/>
        </p:nvSpPr>
        <p:spPr>
          <a:xfrm>
            <a:off x="8839200" y="2050127"/>
            <a:ext cx="6400800" cy="3375283"/>
          </a:xfrm>
          <a:prstGeom prst="rect">
            <a:avLst/>
          </a:prstGeom>
          <a:noFill/>
        </p:spPr>
        <p:txBody>
          <a:bodyPr wrap="square" rtlCol="0">
            <a:spAutoFit/>
          </a:bodyPr>
          <a:lstStyle/>
          <a:p>
            <a:pPr marL="701516" lvl="1" indent="-457200">
              <a:lnSpc>
                <a:spcPts val="3240"/>
              </a:lnSpc>
              <a:buFont typeface="Arial" panose="020B0604020202020204" pitchFamily="34" charset="0"/>
              <a:buChar char="•"/>
            </a:pPr>
            <a:r>
              <a:rPr lang="en-US" sz="2800" dirty="0"/>
              <a:t>A </a:t>
            </a:r>
            <a:r>
              <a:rPr lang="en-US" sz="2800" b="1" dirty="0"/>
              <a:t>Bar plot</a:t>
            </a:r>
            <a:r>
              <a:rPr lang="en-US" sz="2800" dirty="0"/>
              <a:t> is perfect for comparing average values across categories.</a:t>
            </a:r>
          </a:p>
          <a:p>
            <a:pPr marL="244316" lvl="1">
              <a:lnSpc>
                <a:spcPts val="3240"/>
              </a:lnSpc>
            </a:pPr>
            <a:endParaRPr lang="en-US" sz="2800" dirty="0"/>
          </a:p>
          <a:p>
            <a:pPr marL="701516" lvl="1" indent="-457200">
              <a:lnSpc>
                <a:spcPts val="3240"/>
              </a:lnSpc>
              <a:buFont typeface="Arial" panose="020B0604020202020204" pitchFamily="34" charset="0"/>
              <a:buChar char="•"/>
            </a:pPr>
            <a:r>
              <a:rPr lang="en-US" sz="2800" dirty="0">
                <a:solidFill>
                  <a:srgbClr val="000000"/>
                </a:solidFill>
                <a:latin typeface="Calibri (MS)"/>
                <a:ea typeface="Calibri (MS)"/>
                <a:cs typeface="Calibri (MS)"/>
                <a:sym typeface="Calibri (MS)"/>
              </a:rPr>
              <a:t>x=distraction(categorical),y=commits(numeric)</a:t>
            </a:r>
            <a:r>
              <a:rPr lang="en-US" sz="2800" dirty="0">
                <a:solidFill>
                  <a:srgbClr val="000000"/>
                </a:solidFill>
                <a:latin typeface="Calibri (MS)"/>
                <a:cs typeface="Calibri (MS)"/>
                <a:sym typeface="Calibri (MS)"/>
              </a:rPr>
              <a:t> </a:t>
            </a:r>
          </a:p>
          <a:p>
            <a:pPr marL="701516" lvl="1" indent="-457200">
              <a:lnSpc>
                <a:spcPts val="3240"/>
              </a:lnSpc>
              <a:buFont typeface="Arial" panose="020B0604020202020204" pitchFamily="34" charset="0"/>
              <a:buChar char="•"/>
            </a:pPr>
            <a:r>
              <a:rPr lang="en-US" sz="2800" dirty="0"/>
              <a:t>It allows you to see how commit behavior changes with different distraction levels.</a:t>
            </a:r>
          </a:p>
        </p:txBody>
      </p:sp>
      <p:sp>
        <p:nvSpPr>
          <p:cNvPr id="9" name="TextBox 8">
            <a:extLst>
              <a:ext uri="{FF2B5EF4-FFF2-40B4-BE49-F238E27FC236}">
                <a16:creationId xmlns:a16="http://schemas.microsoft.com/office/drawing/2014/main" id="{AEC5B63E-397F-205C-1F1D-9B3022E72D6E}"/>
              </a:ext>
            </a:extLst>
          </p:cNvPr>
          <p:cNvSpPr txBox="1"/>
          <p:nvPr/>
        </p:nvSpPr>
        <p:spPr>
          <a:xfrm>
            <a:off x="9176657" y="5811677"/>
            <a:ext cx="1238638" cy="492443"/>
          </a:xfrm>
          <a:prstGeom prst="rect">
            <a:avLst/>
          </a:prstGeom>
          <a:noFill/>
        </p:spPr>
        <p:txBody>
          <a:bodyPr wrap="square" rtlCol="0">
            <a:spAutoFit/>
          </a:bodyPr>
          <a:lstStyle/>
          <a:p>
            <a:r>
              <a:rPr lang="en-US" sz="2400" b="1" dirty="0"/>
              <a:t>I</a:t>
            </a:r>
            <a:r>
              <a:rPr lang="en-US" sz="2600" b="1" dirty="0"/>
              <a:t>nsight</a:t>
            </a:r>
            <a:r>
              <a:rPr lang="en-US" sz="2400" b="1" dirty="0"/>
              <a:t>:</a:t>
            </a:r>
          </a:p>
        </p:txBody>
      </p:sp>
      <p:sp>
        <p:nvSpPr>
          <p:cNvPr id="10" name="TextBox 9">
            <a:extLst>
              <a:ext uri="{FF2B5EF4-FFF2-40B4-BE49-F238E27FC236}">
                <a16:creationId xmlns:a16="http://schemas.microsoft.com/office/drawing/2014/main" id="{12AA210C-9B7A-192F-A357-8B4BB5B43D19}"/>
              </a:ext>
            </a:extLst>
          </p:cNvPr>
          <p:cNvSpPr txBox="1"/>
          <p:nvPr/>
        </p:nvSpPr>
        <p:spPr>
          <a:xfrm>
            <a:off x="9176657" y="6680279"/>
            <a:ext cx="7924799"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Lower distractions are associated with higher average commit counts, especially in successful tasks</a:t>
            </a:r>
          </a:p>
          <a:p>
            <a:endParaRPr lang="en-US" sz="2400" dirty="0"/>
          </a:p>
          <a:p>
            <a:pPr marL="342900" indent="-342900">
              <a:buFont typeface="Arial" panose="020B0604020202020204" pitchFamily="34" charset="0"/>
              <a:buChar char="•"/>
            </a:pPr>
            <a:r>
              <a:rPr lang="en-US" sz="2400" dirty="0"/>
              <a:t>A distractions increase, the number of commits generally decreases, indicating reduced productivity.</a:t>
            </a:r>
          </a:p>
          <a:p>
            <a:endParaRPr lang="en-US" sz="2400" dirty="0"/>
          </a:p>
          <a:p>
            <a:pPr marL="342900" indent="-342900">
              <a:buFont typeface="Arial" panose="020B0604020202020204" pitchFamily="34" charset="0"/>
              <a:buChar char="•"/>
            </a:pPr>
            <a:r>
              <a:rPr lang="en-US" sz="2400" dirty="0"/>
              <a:t>Successful developers tend to maintain higher commit rates even under moderate distractions.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2057400"/>
            <a:ext cx="9677400" cy="6411246"/>
            <a:chOff x="0" y="0"/>
            <a:chExt cx="12708124" cy="8802328"/>
          </a:xfrm>
        </p:grpSpPr>
        <p:sp>
          <p:nvSpPr>
            <p:cNvPr id="3" name="Freeform 3"/>
            <p:cNvSpPr/>
            <p:nvPr/>
          </p:nvSpPr>
          <p:spPr>
            <a:xfrm>
              <a:off x="0" y="0"/>
              <a:ext cx="12708128" cy="8802370"/>
            </a:xfrm>
            <a:custGeom>
              <a:avLst/>
              <a:gdLst/>
              <a:ahLst/>
              <a:cxnLst/>
              <a:rect l="l" t="t" r="r" b="b"/>
              <a:pathLst>
                <a:path w="12708128" h="8802370">
                  <a:moveTo>
                    <a:pt x="0" y="0"/>
                  </a:moveTo>
                  <a:lnTo>
                    <a:pt x="12708128" y="0"/>
                  </a:lnTo>
                  <a:lnTo>
                    <a:pt x="12708128" y="8802370"/>
                  </a:lnTo>
                  <a:lnTo>
                    <a:pt x="0" y="8802370"/>
                  </a:lnTo>
                  <a:lnTo>
                    <a:pt x="0" y="0"/>
                  </a:lnTo>
                  <a:close/>
                </a:path>
              </a:pathLst>
            </a:custGeom>
            <a:blipFill>
              <a:blip r:embed="rId2"/>
              <a:stretch>
                <a:fillRect/>
              </a:stretch>
            </a:blipFill>
          </p:spPr>
        </p:sp>
      </p:grpSp>
      <p:sp>
        <p:nvSpPr>
          <p:cNvPr id="5" name="Title 4">
            <a:extLst>
              <a:ext uri="{FF2B5EF4-FFF2-40B4-BE49-F238E27FC236}">
                <a16:creationId xmlns:a16="http://schemas.microsoft.com/office/drawing/2014/main" id="{1767DB5D-6313-8C59-CB5F-F3BF935E933E}"/>
              </a:ext>
            </a:extLst>
          </p:cNvPr>
          <p:cNvSpPr>
            <a:spLocks noGrp="1"/>
          </p:cNvSpPr>
          <p:nvPr>
            <p:ph type="title"/>
          </p:nvPr>
        </p:nvSpPr>
        <p:spPr>
          <a:xfrm>
            <a:off x="4419600" y="489487"/>
            <a:ext cx="10210800" cy="1143000"/>
          </a:xfrm>
        </p:spPr>
        <p:txBody>
          <a:bodyPr>
            <a:noAutofit/>
          </a:bodyPr>
          <a:lstStyle/>
          <a:p>
            <a:r>
              <a:rPr lang="en-US" sz="3600" b="1" dirty="0"/>
              <a:t>Correlation Between Developer Productivity Factors</a:t>
            </a:r>
          </a:p>
        </p:txBody>
      </p:sp>
      <p:sp>
        <p:nvSpPr>
          <p:cNvPr id="7" name="TextBox 6">
            <a:extLst>
              <a:ext uri="{FF2B5EF4-FFF2-40B4-BE49-F238E27FC236}">
                <a16:creationId xmlns:a16="http://schemas.microsoft.com/office/drawing/2014/main" id="{578545AA-C3C4-B9EE-BF03-DE416AA550C4}"/>
              </a:ext>
            </a:extLst>
          </p:cNvPr>
          <p:cNvSpPr txBox="1"/>
          <p:nvPr/>
        </p:nvSpPr>
        <p:spPr>
          <a:xfrm>
            <a:off x="11277600" y="2057400"/>
            <a:ext cx="6019800" cy="7848302"/>
          </a:xfrm>
          <a:prstGeom prst="rect">
            <a:avLst/>
          </a:prstGeom>
          <a:noFill/>
        </p:spPr>
        <p:txBody>
          <a:bodyPr wrap="square" rtlCol="0">
            <a:spAutoFit/>
          </a:bodyPr>
          <a:lstStyle/>
          <a:p>
            <a:r>
              <a:rPr lang="en-US" sz="2400" dirty="0"/>
              <a:t>A heatmap is ideal for visualizing pairwise correlations between numerical variables.</a:t>
            </a:r>
          </a:p>
          <a:p>
            <a:pPr marL="457200" indent="-457200">
              <a:buFont typeface="+mj-lt"/>
              <a:buAutoNum type="arabicPeriod"/>
            </a:pPr>
            <a:r>
              <a:rPr lang="en-US" sz="2400" b="1" dirty="0"/>
              <a:t>Strong Positive Correlation</a:t>
            </a:r>
            <a:r>
              <a:rPr lang="en-US" sz="2400" dirty="0"/>
              <a:t> </a:t>
            </a:r>
          </a:p>
          <a:p>
            <a:r>
              <a:rPr lang="en-US" sz="2400" dirty="0"/>
              <a:t>        </a:t>
            </a:r>
            <a:r>
              <a:rPr lang="en-US" sz="2400" b="1" dirty="0"/>
              <a:t>hours_coding and commits</a:t>
            </a:r>
            <a:r>
              <a:rPr lang="en-US" sz="2400" dirty="0"/>
              <a:t>: Developers       who spend more time coding tend to make more commits.</a:t>
            </a:r>
          </a:p>
          <a:p>
            <a:r>
              <a:rPr lang="en-US" sz="2400" b="1" dirty="0"/>
              <a:t>2.   Moderate Positive Correlation</a:t>
            </a:r>
          </a:p>
          <a:p>
            <a:r>
              <a:rPr lang="en-US" sz="2400" b="1" dirty="0"/>
              <a:t>   ai_usage_hours and task_success: </a:t>
            </a:r>
            <a:r>
              <a:rPr lang="en-US" sz="2400" dirty="0"/>
              <a:t>Indicates that using AI tools is somewhat associated with successful task completion.</a:t>
            </a:r>
          </a:p>
          <a:p>
            <a:r>
              <a:rPr lang="en-US" sz="2400" b="1" dirty="0"/>
              <a:t>3. Weak or No Correlation</a:t>
            </a:r>
            <a:r>
              <a:rPr lang="en-US" sz="2400" dirty="0"/>
              <a:t>: sleep_hours has a low correlation with most other features</a:t>
            </a:r>
          </a:p>
          <a:p>
            <a:r>
              <a:rPr lang="en-US" sz="2400" b="1" dirty="0"/>
              <a:t>4 .Negative Correlation: </a:t>
            </a:r>
            <a:r>
              <a:rPr lang="en-US" sz="2400" dirty="0"/>
              <a:t>If distraction is negatively correlated with commits or task success.it shows that more distraction lead to less productivity.</a:t>
            </a:r>
          </a:p>
          <a:p>
            <a:r>
              <a:rPr lang="en-US" sz="2400" b="1"/>
              <a:t>5.Diagonal </a:t>
            </a:r>
            <a:r>
              <a:rPr lang="en-US" sz="2400" b="1" dirty="0"/>
              <a:t>Values Are Always 1</a:t>
            </a:r>
            <a:r>
              <a:rPr lang="en-US" sz="2400" dirty="0"/>
              <a:t>:These represent perfect self-correlation and are not used for insights.</a:t>
            </a:r>
          </a:p>
          <a:p>
            <a:pPr marL="457200" indent="-457200">
              <a:buFont typeface="+mj-lt"/>
              <a:buAutoNum type="arabicPeriod"/>
            </a:pPr>
            <a:endParaRPr lang="en-US" sz="2400" dirty="0"/>
          </a:p>
          <a:p>
            <a:endParaRPr lang="en-US" sz="24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411957"/>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42875"/>
              <a:ext cx="21945600" cy="2428875"/>
            </a:xfrm>
            <a:prstGeom prst="rect">
              <a:avLst/>
            </a:prstGeom>
          </p:spPr>
          <p:txBody>
            <a:bodyPr lIns="0" tIns="0" rIns="0" bIns="0" rtlCol="0" anchor="ctr"/>
            <a:lstStyle/>
            <a:p>
              <a:pPr algn="ctr">
                <a:lnSpc>
                  <a:spcPts val="7920"/>
                </a:lnSpc>
              </a:pPr>
              <a:r>
                <a:rPr lang="en-US" sz="6600">
                  <a:solidFill>
                    <a:srgbClr val="000000"/>
                  </a:solidFill>
                  <a:latin typeface="Calibri (MS)"/>
                  <a:ea typeface="Calibri (MS)"/>
                  <a:cs typeface="Calibri (MS)"/>
                  <a:sym typeface="Calibri (MS)"/>
                </a:rPr>
                <a:t>Conclusion</a:t>
              </a:r>
            </a:p>
          </p:txBody>
        </p:sp>
      </p:grpSp>
      <p:sp>
        <p:nvSpPr>
          <p:cNvPr id="5" name="TextBox 5"/>
          <p:cNvSpPr txBox="1"/>
          <p:nvPr/>
        </p:nvSpPr>
        <p:spPr>
          <a:xfrm>
            <a:off x="1005840" y="2379347"/>
            <a:ext cx="16276320" cy="6001643"/>
          </a:xfrm>
          <a:prstGeom prst="rect">
            <a:avLst/>
          </a:prstGeom>
        </p:spPr>
        <p:txBody>
          <a:bodyPr lIns="0" tIns="0" rIns="0" bIns="0" rtlCol="0" anchor="t">
            <a:spAutoFit/>
          </a:bodyPr>
          <a:lstStyle/>
          <a:p>
            <a:pPr marL="542925" lvl="1" indent="-271462" algn="l">
              <a:lnSpc>
                <a:spcPts val="3600"/>
              </a:lnSpc>
              <a:buFont typeface="Arial"/>
              <a:buChar char="•"/>
            </a:pPr>
            <a:r>
              <a:rPr lang="en-US" sz="3000" dirty="0">
                <a:solidFill>
                  <a:srgbClr val="000000"/>
                </a:solidFill>
                <a:latin typeface="Calibri (MS)"/>
                <a:ea typeface="Calibri (MS)"/>
                <a:cs typeface="Calibri (MS)"/>
                <a:sym typeface="Calibri (MS)"/>
              </a:rPr>
              <a:t>Balanced sleep is strongly linked with task success</a:t>
            </a:r>
          </a:p>
          <a:p>
            <a:pPr marL="542925" lvl="1" indent="-271462" algn="l">
              <a:lnSpc>
                <a:spcPts val="3600"/>
              </a:lnSpc>
            </a:pPr>
            <a:endParaRPr lang="en-US" sz="3000" dirty="0">
              <a:solidFill>
                <a:srgbClr val="000000"/>
              </a:solidFill>
              <a:latin typeface="Calibri (MS)"/>
              <a:ea typeface="Calibri (MS)"/>
              <a:cs typeface="Calibri (MS)"/>
              <a:sym typeface="Calibri (MS)"/>
            </a:endParaRPr>
          </a:p>
          <a:p>
            <a:pPr marL="542925" lvl="1" indent="-271462" algn="l">
              <a:lnSpc>
                <a:spcPts val="3600"/>
              </a:lnSpc>
              <a:buFont typeface="Arial"/>
              <a:buChar char="•"/>
            </a:pPr>
            <a:r>
              <a:rPr lang="en-US" sz="3000" dirty="0">
                <a:solidFill>
                  <a:srgbClr val="000000"/>
                </a:solidFill>
                <a:latin typeface="Calibri (MS)"/>
                <a:ea typeface="Calibri (MS)"/>
                <a:cs typeface="Calibri (MS)"/>
                <a:sym typeface="Calibri (MS)"/>
              </a:rPr>
              <a:t>AI usage has a positive impact on productivity and successful task completion</a:t>
            </a:r>
          </a:p>
          <a:p>
            <a:pPr marL="542925" lvl="1" indent="-271462" algn="l">
              <a:lnSpc>
                <a:spcPts val="3600"/>
              </a:lnSpc>
            </a:pPr>
            <a:endParaRPr lang="en-US" sz="3000" dirty="0">
              <a:solidFill>
                <a:srgbClr val="000000"/>
              </a:solidFill>
              <a:latin typeface="Calibri (MS)"/>
              <a:ea typeface="Calibri (MS)"/>
              <a:cs typeface="Calibri (MS)"/>
              <a:sym typeface="Calibri (MS)"/>
            </a:endParaRPr>
          </a:p>
          <a:p>
            <a:pPr marL="542925" lvl="1" indent="-271462" algn="l">
              <a:lnSpc>
                <a:spcPts val="3600"/>
              </a:lnSpc>
              <a:buFont typeface="Arial"/>
              <a:buChar char="•"/>
            </a:pPr>
            <a:r>
              <a:rPr lang="en-US" sz="3000" dirty="0">
                <a:solidFill>
                  <a:srgbClr val="000000"/>
                </a:solidFill>
                <a:latin typeface="Calibri (MS)"/>
                <a:ea typeface="Calibri (MS)"/>
                <a:cs typeface="Calibri (MS)"/>
                <a:sym typeface="Calibri (MS)"/>
              </a:rPr>
              <a:t>Distractions (like notification or multitasking) increase coding hours but reduce success</a:t>
            </a:r>
          </a:p>
          <a:p>
            <a:pPr marL="542925" lvl="1" indent="-271462" algn="l">
              <a:lnSpc>
                <a:spcPts val="3600"/>
              </a:lnSpc>
            </a:pPr>
            <a:endParaRPr lang="en-US" sz="3000" dirty="0">
              <a:solidFill>
                <a:srgbClr val="000000"/>
              </a:solidFill>
              <a:latin typeface="Calibri (MS)"/>
              <a:ea typeface="Calibri (MS)"/>
              <a:cs typeface="Calibri (MS)"/>
              <a:sym typeface="Calibri (MS)"/>
            </a:endParaRPr>
          </a:p>
          <a:p>
            <a:pPr marL="542925" lvl="1" indent="-271462" algn="l">
              <a:lnSpc>
                <a:spcPts val="3600"/>
              </a:lnSpc>
              <a:buFont typeface="Arial"/>
              <a:buChar char="•"/>
            </a:pPr>
            <a:r>
              <a:rPr lang="en-US" sz="3000" dirty="0">
                <a:solidFill>
                  <a:srgbClr val="000000"/>
                </a:solidFill>
                <a:latin typeface="Calibri (MS)"/>
                <a:ea typeface="Calibri (MS)"/>
                <a:cs typeface="Calibri (MS)"/>
                <a:sym typeface="Calibri (MS)"/>
              </a:rPr>
              <a:t>High coffee intake and long coding hours often lead to more failures</a:t>
            </a:r>
          </a:p>
          <a:p>
            <a:pPr marL="542925" lvl="1" indent="-271462" algn="l">
              <a:lnSpc>
                <a:spcPts val="3600"/>
              </a:lnSpc>
            </a:pPr>
            <a:endParaRPr lang="en-US" sz="3000" dirty="0">
              <a:solidFill>
                <a:srgbClr val="000000"/>
              </a:solidFill>
              <a:latin typeface="Calibri (MS)"/>
              <a:ea typeface="Calibri (MS)"/>
              <a:cs typeface="Calibri (MS)"/>
              <a:sym typeface="Calibri (MS)"/>
            </a:endParaRPr>
          </a:p>
          <a:p>
            <a:pPr marL="542925" lvl="1" indent="-271462" algn="l">
              <a:lnSpc>
                <a:spcPts val="3600"/>
              </a:lnSpc>
              <a:buFont typeface="Arial"/>
              <a:buChar char="•"/>
            </a:pPr>
            <a:r>
              <a:rPr lang="en-US" sz="3000" dirty="0">
                <a:solidFill>
                  <a:srgbClr val="000000"/>
                </a:solidFill>
                <a:latin typeface="Calibri (MS)"/>
                <a:ea typeface="Calibri (MS)"/>
                <a:cs typeface="Calibri (MS)"/>
                <a:sym typeface="Calibri (MS)"/>
              </a:rPr>
              <a:t>The correlation heatmap confirms that healthy work habits and tech usage together improve outcomes</a:t>
            </a:r>
          </a:p>
          <a:p>
            <a:pPr marL="271463" lvl="1" algn="l">
              <a:lnSpc>
                <a:spcPts val="3600"/>
              </a:lnSpc>
            </a:pPr>
            <a:endParaRPr lang="en-US" sz="3000" dirty="0">
              <a:solidFill>
                <a:srgbClr val="000000"/>
              </a:solidFill>
              <a:latin typeface="Calibri (MS)"/>
              <a:ea typeface="Calibri (MS)"/>
              <a:cs typeface="Calibri (MS)"/>
              <a:sym typeface="Calibri (MS)"/>
            </a:endParaRPr>
          </a:p>
          <a:p>
            <a:pPr marL="542925" lvl="1" indent="-271462" algn="l">
              <a:lnSpc>
                <a:spcPts val="3600"/>
              </a:lnSpc>
              <a:buFont typeface="Arial"/>
              <a:buChar char="•"/>
            </a:pPr>
            <a:r>
              <a:rPr lang="en-US" sz="3000" dirty="0">
                <a:solidFill>
                  <a:srgbClr val="000000"/>
                </a:solidFill>
                <a:latin typeface="Calibri (MS)"/>
                <a:ea typeface="Calibri (MS)"/>
                <a:cs typeface="Calibri (MS)"/>
                <a:sym typeface="Calibri (MS)"/>
              </a:rPr>
              <a:t>"It’s not just how long developers work, but </a:t>
            </a:r>
            <a:r>
              <a:rPr lang="en-US" sz="3000" b="1" dirty="0">
                <a:solidFill>
                  <a:srgbClr val="000000"/>
                </a:solidFill>
                <a:latin typeface="Calibri (MS) Bold"/>
                <a:ea typeface="Calibri (MS) Bold"/>
                <a:cs typeface="Calibri (MS) Bold"/>
                <a:sym typeface="Calibri (MS) Bold"/>
              </a:rPr>
              <a:t>how smartly and healthily</a:t>
            </a:r>
            <a:r>
              <a:rPr lang="en-US" sz="3000" dirty="0">
                <a:solidFill>
                  <a:srgbClr val="000000"/>
                </a:solidFill>
                <a:latin typeface="Calibri (MS)"/>
                <a:ea typeface="Calibri (MS)"/>
                <a:cs typeface="Calibri (MS)"/>
                <a:sym typeface="Calibri (MS)"/>
              </a:rPr>
              <a:t> they work. Tools like AI, sufficient rest, and reduced distractions play a bigger role in productivity than raw effort alone."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512F7E3-B365-E06C-5B3C-3F8147ADBBCB}"/>
              </a:ext>
            </a:extLst>
          </p:cNvPr>
          <p:cNvSpPr txBox="1"/>
          <p:nvPr/>
        </p:nvSpPr>
        <p:spPr>
          <a:xfrm>
            <a:off x="1828800" y="2628900"/>
            <a:ext cx="533400" cy="304800"/>
          </a:xfrm>
          <a:prstGeom prst="rect">
            <a:avLst/>
          </a:prstGeom>
          <a:noFill/>
        </p:spPr>
        <p:txBody>
          <a:bodyPr wrap="square" rtlCol="0">
            <a:spAutoFit/>
          </a:bodyPr>
          <a:lstStyle/>
          <a:p>
            <a:endParaRPr lang="en-US" dirty="0"/>
          </a:p>
        </p:txBody>
      </p:sp>
      <p:sp>
        <p:nvSpPr>
          <p:cNvPr id="17" name="Rectangle 1">
            <a:extLst>
              <a:ext uri="{FF2B5EF4-FFF2-40B4-BE49-F238E27FC236}">
                <a16:creationId xmlns:a16="http://schemas.microsoft.com/office/drawing/2014/main" id="{2C1827FD-3331-4432-1DE9-75757B3BC9B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Analyze the effect of </a:t>
            </a:r>
            <a:r>
              <a:rPr kumimoji="0" lang="en-US" altLang="en-US" sz="1800" b="1" i="0" u="none" strike="noStrike" cap="none" normalizeH="0" baseline="0">
                <a:ln>
                  <a:noFill/>
                </a:ln>
                <a:solidFill>
                  <a:schemeClr val="tx1"/>
                </a:solidFill>
                <a:effectLst/>
                <a:latin typeface="Arial" panose="020B0604020202020204" pitchFamily="34" charset="0"/>
              </a:rPr>
              <a:t>sleep duration</a:t>
            </a:r>
            <a:r>
              <a:rPr kumimoji="0" lang="en-US" altLang="en-US" sz="1800" b="0" i="0" u="none" strike="noStrike" cap="none" normalizeH="0" baseline="0">
                <a:ln>
                  <a:noFill/>
                </a:ln>
                <a:solidFill>
                  <a:schemeClr val="tx1"/>
                </a:solidFill>
                <a:effectLst/>
                <a:latin typeface="Arial" panose="020B0604020202020204" pitchFamily="34" charset="0"/>
              </a:rPr>
              <a:t> on developer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0D81EBC0-6DD4-21CF-8CA8-6DF2235C5B6D}"/>
              </a:ext>
            </a:extLst>
          </p:cNvPr>
          <p:cNvSpPr txBox="1"/>
          <p:nvPr/>
        </p:nvSpPr>
        <p:spPr>
          <a:xfrm>
            <a:off x="2590800" y="3390900"/>
            <a:ext cx="12054903" cy="4031873"/>
          </a:xfrm>
          <a:prstGeom prst="rect">
            <a:avLst/>
          </a:prstGeom>
          <a:noFill/>
        </p:spPr>
        <p:txBody>
          <a:bodyPr wrap="none" rtlCol="0">
            <a:spAutoFit/>
          </a:bodyPr>
          <a:lstStyle/>
          <a:p>
            <a:pPr marL="457200" indent="-457200">
              <a:buFont typeface="Arial" panose="020B0604020202020204" pitchFamily="34" charset="0"/>
              <a:buChar char="•"/>
            </a:pPr>
            <a:r>
              <a:rPr lang="en-US" sz="3200" dirty="0"/>
              <a:t>Analyzed developer habits: AI usage, sleep, distractions, task success</a:t>
            </a:r>
          </a:p>
          <a:p>
            <a:endParaRPr lang="en-US" sz="3200" dirty="0"/>
          </a:p>
          <a:p>
            <a:pPr marL="457200" indent="-457200">
              <a:buFont typeface="Arial" panose="020B0604020202020204" pitchFamily="34" charset="0"/>
              <a:buChar char="•"/>
            </a:pPr>
            <a:r>
              <a:rPr lang="en-US" sz="3200" dirty="0"/>
              <a:t>Understand how </a:t>
            </a:r>
            <a:r>
              <a:rPr lang="en-US" sz="3200" b="1" dirty="0"/>
              <a:t>AI usage hours</a:t>
            </a:r>
            <a:r>
              <a:rPr lang="en-US" sz="3200" dirty="0"/>
              <a:t> impact task success  </a:t>
            </a:r>
          </a:p>
          <a:p>
            <a:endParaRPr lang="en-US" sz="3200" dirty="0"/>
          </a:p>
          <a:p>
            <a:pPr marL="457200" indent="-457200">
              <a:buFont typeface="Arial" panose="020B0604020202020204" pitchFamily="34" charset="0"/>
              <a:buChar char="•"/>
            </a:pPr>
            <a:r>
              <a:rPr lang="en-US" sz="3200" dirty="0"/>
              <a:t> Analyze the effect of </a:t>
            </a:r>
            <a:r>
              <a:rPr lang="en-US" sz="3200" b="1" dirty="0"/>
              <a:t>sleep duration</a:t>
            </a:r>
            <a:r>
              <a:rPr lang="en-US" sz="3200" dirty="0"/>
              <a:t> on developer performance </a:t>
            </a:r>
          </a:p>
          <a:p>
            <a:endParaRPr lang="en-US" sz="3200" dirty="0"/>
          </a:p>
          <a:p>
            <a:pPr marL="457200" indent="-457200">
              <a:buFont typeface="Arial" panose="020B0604020202020204" pitchFamily="34" charset="0"/>
              <a:buChar char="•"/>
            </a:pPr>
            <a:r>
              <a:rPr lang="en-US" sz="3200" dirty="0"/>
              <a:t> Examine how </a:t>
            </a:r>
            <a:r>
              <a:rPr lang="en-US" sz="3200" b="1" dirty="0"/>
              <a:t>coding hours</a:t>
            </a:r>
            <a:r>
              <a:rPr lang="en-US" sz="3200" dirty="0"/>
              <a:t> relate to task completion success</a:t>
            </a:r>
          </a:p>
          <a:p>
            <a:r>
              <a:rPr lang="en-US" sz="3200" dirty="0"/>
              <a:t>    </a:t>
            </a:r>
          </a:p>
        </p:txBody>
      </p:sp>
      <p:sp>
        <p:nvSpPr>
          <p:cNvPr id="24" name="TextBox 23">
            <a:extLst>
              <a:ext uri="{FF2B5EF4-FFF2-40B4-BE49-F238E27FC236}">
                <a16:creationId xmlns:a16="http://schemas.microsoft.com/office/drawing/2014/main" id="{CB1CACC3-85F6-7E1D-9DB1-DB4A5A7639B5}"/>
              </a:ext>
            </a:extLst>
          </p:cNvPr>
          <p:cNvSpPr txBox="1"/>
          <p:nvPr/>
        </p:nvSpPr>
        <p:spPr>
          <a:xfrm>
            <a:off x="7418752" y="1028700"/>
            <a:ext cx="3450496" cy="1015663"/>
          </a:xfrm>
          <a:prstGeom prst="rect">
            <a:avLst/>
          </a:prstGeom>
          <a:noFill/>
        </p:spPr>
        <p:txBody>
          <a:bodyPr wrap="none" rtlCol="0">
            <a:spAutoFit/>
          </a:bodyPr>
          <a:lstStyle/>
          <a:p>
            <a:r>
              <a:rPr lang="en-US" sz="6000" dirty="0"/>
              <a:t>Objectives</a:t>
            </a:r>
            <a:endParaRPr lang="en-US" sz="6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2106" y="411957"/>
            <a:ext cx="15347092" cy="1714500"/>
            <a:chOff x="0" y="0"/>
            <a:chExt cx="20462790" cy="2286000"/>
          </a:xfrm>
        </p:grpSpPr>
        <p:sp>
          <p:nvSpPr>
            <p:cNvPr id="3" name="Freeform 3"/>
            <p:cNvSpPr/>
            <p:nvPr/>
          </p:nvSpPr>
          <p:spPr>
            <a:xfrm>
              <a:off x="0" y="0"/>
              <a:ext cx="20462790" cy="2286000"/>
            </a:xfrm>
            <a:custGeom>
              <a:avLst/>
              <a:gdLst/>
              <a:ahLst/>
              <a:cxnLst/>
              <a:rect l="l" t="t" r="r" b="b"/>
              <a:pathLst>
                <a:path w="20462790" h="2286000">
                  <a:moveTo>
                    <a:pt x="0" y="0"/>
                  </a:moveTo>
                  <a:lnTo>
                    <a:pt x="20462790" y="0"/>
                  </a:lnTo>
                  <a:lnTo>
                    <a:pt x="20462790" y="2286000"/>
                  </a:lnTo>
                  <a:lnTo>
                    <a:pt x="0" y="2286000"/>
                  </a:lnTo>
                  <a:close/>
                </a:path>
              </a:pathLst>
            </a:custGeom>
            <a:solidFill>
              <a:srgbClr val="000000">
                <a:alpha val="0"/>
              </a:srgbClr>
            </a:solidFill>
          </p:spPr>
        </p:sp>
        <p:sp>
          <p:nvSpPr>
            <p:cNvPr id="4" name="TextBox 4"/>
            <p:cNvSpPr txBox="1"/>
            <p:nvPr/>
          </p:nvSpPr>
          <p:spPr>
            <a:xfrm>
              <a:off x="0" y="-142875"/>
              <a:ext cx="20462790" cy="2428875"/>
            </a:xfrm>
            <a:prstGeom prst="rect">
              <a:avLst/>
            </a:prstGeom>
          </p:spPr>
          <p:txBody>
            <a:bodyPr lIns="0" tIns="0" rIns="0" bIns="0" rtlCol="0" anchor="ctr"/>
            <a:lstStyle/>
            <a:p>
              <a:pPr algn="ctr">
                <a:lnSpc>
                  <a:spcPts val="7920"/>
                </a:lnSpc>
              </a:pPr>
              <a:r>
                <a:rPr lang="en-US" sz="6000" b="1" dirty="0">
                  <a:solidFill>
                    <a:srgbClr val="000000"/>
                  </a:solidFill>
                  <a:latin typeface="Calibri (MS)"/>
                  <a:ea typeface="Calibri (MS)"/>
                  <a:cs typeface="Calibri (MS)"/>
                  <a:sym typeface="Calibri (MS)"/>
                </a:rPr>
                <a:t>DataFrame Exploration</a:t>
              </a:r>
            </a:p>
          </p:txBody>
        </p:sp>
      </p:grpSp>
      <p:sp>
        <p:nvSpPr>
          <p:cNvPr id="6" name="Freeform 6"/>
          <p:cNvSpPr/>
          <p:nvPr/>
        </p:nvSpPr>
        <p:spPr>
          <a:xfrm>
            <a:off x="722871" y="3805029"/>
            <a:ext cx="8421129" cy="3537043"/>
          </a:xfrm>
          <a:custGeom>
            <a:avLst/>
            <a:gdLst/>
            <a:ahLst/>
            <a:cxnLst/>
            <a:rect l="l" t="t" r="r" b="b"/>
            <a:pathLst>
              <a:path w="11565924" h="4062650">
                <a:moveTo>
                  <a:pt x="0" y="0"/>
                </a:moveTo>
                <a:lnTo>
                  <a:pt x="11565924" y="0"/>
                </a:lnTo>
                <a:lnTo>
                  <a:pt x="11565924" y="4062650"/>
                </a:lnTo>
                <a:lnTo>
                  <a:pt x="0" y="4062650"/>
                </a:lnTo>
                <a:close/>
              </a:path>
            </a:pathLst>
          </a:custGeom>
          <a:solidFill>
            <a:srgbClr val="000000">
              <a:alpha val="0"/>
            </a:srgbClr>
          </a:solidFill>
        </p:spPr>
        <p:txBody>
          <a:bodyPr/>
          <a:lstStyle/>
          <a:p>
            <a:endParaRPr lang="en-US" dirty="0"/>
          </a:p>
        </p:txBody>
      </p:sp>
      <p:pic>
        <p:nvPicPr>
          <p:cNvPr id="11" name="Picture 10">
            <a:extLst>
              <a:ext uri="{FF2B5EF4-FFF2-40B4-BE49-F238E27FC236}">
                <a16:creationId xmlns:a16="http://schemas.microsoft.com/office/drawing/2014/main" id="{5745AD34-B904-31E7-5314-ABAEAC33F7A4}"/>
              </a:ext>
            </a:extLst>
          </p:cNvPr>
          <p:cNvPicPr>
            <a:picLocks noChangeAspect="1"/>
          </p:cNvPicPr>
          <p:nvPr/>
        </p:nvPicPr>
        <p:blipFill>
          <a:blip r:embed="rId2"/>
          <a:stretch>
            <a:fillRect/>
          </a:stretch>
        </p:blipFill>
        <p:spPr>
          <a:xfrm>
            <a:off x="9901260" y="3140764"/>
            <a:ext cx="6896350" cy="4005471"/>
          </a:xfrm>
          <a:prstGeom prst="rect">
            <a:avLst/>
          </a:prstGeom>
        </p:spPr>
      </p:pic>
      <p:sp>
        <p:nvSpPr>
          <p:cNvPr id="8" name="TextBox 7">
            <a:extLst>
              <a:ext uri="{FF2B5EF4-FFF2-40B4-BE49-F238E27FC236}">
                <a16:creationId xmlns:a16="http://schemas.microsoft.com/office/drawing/2014/main" id="{54A740F1-26DA-64ED-C31E-3CB74627401B}"/>
              </a:ext>
            </a:extLst>
          </p:cNvPr>
          <p:cNvSpPr txBox="1"/>
          <p:nvPr/>
        </p:nvSpPr>
        <p:spPr>
          <a:xfrm flipH="1">
            <a:off x="1676400" y="3107688"/>
            <a:ext cx="5835069" cy="4801314"/>
          </a:xfrm>
          <a:prstGeom prst="rect">
            <a:avLst/>
          </a:prstGeom>
          <a:noFill/>
        </p:spPr>
        <p:txBody>
          <a:bodyPr wrap="square" rtlCol="0">
            <a:spAutoFit/>
          </a:bodyPr>
          <a:lstStyle/>
          <a:p>
            <a:pPr marL="800100" lvl="1" indent="-342900">
              <a:buFont typeface="Arial" panose="020B0604020202020204" pitchFamily="34" charset="0"/>
              <a:buChar char="•"/>
            </a:pPr>
            <a:r>
              <a:rPr lang="en-US" sz="2400" b="1" dirty="0"/>
              <a:t>Observation : 500</a:t>
            </a:r>
          </a:p>
          <a:p>
            <a:pPr marL="800100" lvl="1" indent="-342900">
              <a:buFont typeface="Arial" panose="020B0604020202020204" pitchFamily="34" charset="0"/>
              <a:buChar char="•"/>
            </a:pPr>
            <a:endParaRPr lang="en-US" sz="2400" b="1" dirty="0"/>
          </a:p>
          <a:p>
            <a:pPr marL="800100" lvl="1" indent="-342900">
              <a:buFont typeface="Arial" panose="020B0604020202020204" pitchFamily="34" charset="0"/>
              <a:buChar char="•"/>
            </a:pPr>
            <a:r>
              <a:rPr lang="en-US" sz="2400" b="1" dirty="0"/>
              <a:t>Features:9</a:t>
            </a:r>
          </a:p>
          <a:p>
            <a:pPr marL="800100" lvl="1" indent="-342900">
              <a:buFont typeface="Arial" panose="020B0604020202020204" pitchFamily="34" charset="0"/>
              <a:buChar char="•"/>
            </a:pPr>
            <a:endParaRPr lang="en-US" sz="2400" b="1" dirty="0"/>
          </a:p>
          <a:p>
            <a:pPr marL="800100" lvl="1" indent="-342900">
              <a:buFont typeface="Arial" panose="020B0604020202020204" pitchFamily="34" charset="0"/>
              <a:buChar char="•"/>
            </a:pPr>
            <a:r>
              <a:rPr lang="en-US" sz="2400" b="1" dirty="0"/>
              <a:t>No missing values</a:t>
            </a:r>
          </a:p>
          <a:p>
            <a:pPr marL="800100" lvl="1" indent="-342900">
              <a:buFont typeface="Arial" panose="020B0604020202020204" pitchFamily="34" charset="0"/>
              <a:buChar char="•"/>
            </a:pPr>
            <a:endParaRPr lang="en-US" sz="2400" b="1" dirty="0"/>
          </a:p>
          <a:p>
            <a:pPr marL="800100" lvl="1" indent="-342900">
              <a:buFont typeface="Arial" panose="020B0604020202020204" pitchFamily="34" charset="0"/>
              <a:buChar char="•"/>
            </a:pPr>
            <a:r>
              <a:rPr lang="en-US" sz="2400" b="1" dirty="0"/>
              <a:t>Used .info(), .describe(), .isnull().sum()</a:t>
            </a:r>
          </a:p>
          <a:p>
            <a:pPr lvl="1"/>
            <a:endParaRPr lang="en-US" dirty="0"/>
          </a:p>
          <a:p>
            <a:pPr lvl="1"/>
            <a:r>
              <a:rPr lang="en-US" sz="2400" b="1" dirty="0"/>
              <a:t>Tools Used:</a:t>
            </a:r>
          </a:p>
          <a:p>
            <a:pPr marL="800100" lvl="1" indent="-342900">
              <a:buFont typeface="Arial" panose="020B0604020202020204" pitchFamily="34" charset="0"/>
              <a:buChar char="•"/>
            </a:pPr>
            <a:r>
              <a:rPr lang="en-US" sz="2400" b="1" dirty="0"/>
              <a:t> pandas, matplotlib, seaborn</a:t>
            </a:r>
          </a:p>
          <a:p>
            <a:pPr marL="800100" lvl="1" indent="-342900">
              <a:buFont typeface="Arial" panose="020B0604020202020204" pitchFamily="34" charset="0"/>
              <a:buChar char="•"/>
            </a:pPr>
            <a:r>
              <a:rPr lang="en-US" sz="2400" b="1" dirty="0"/>
              <a:t> Python environment (Jupyter Notebook)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5840" y="2379347"/>
            <a:ext cx="16276320" cy="6764180"/>
          </a:xfrm>
          <a:prstGeom prst="rect">
            <a:avLst/>
          </a:prstGeom>
        </p:spPr>
        <p:txBody>
          <a:bodyPr lIns="0" tIns="0" rIns="0" bIns="0" rtlCol="0" anchor="t">
            <a:spAutoFit/>
          </a:bodyPr>
          <a:lstStyle/>
          <a:p>
            <a:pPr marL="651510" lvl="1" indent="-325755" algn="l">
              <a:lnSpc>
                <a:spcPts val="4320"/>
              </a:lnSpc>
              <a:buFont typeface="Arial"/>
              <a:buChar char="•"/>
            </a:pPr>
            <a:r>
              <a:rPr lang="en-US" sz="3600" b="1" dirty="0">
                <a:solidFill>
                  <a:srgbClr val="000000"/>
                </a:solidFill>
                <a:latin typeface="Calibri (MS) Bold"/>
                <a:ea typeface="Calibri (MS) Bold"/>
                <a:cs typeface="Calibri (MS) Bold"/>
                <a:sym typeface="Calibri (MS) Bold"/>
              </a:rPr>
              <a:t>Basic Statistics :</a:t>
            </a:r>
            <a:r>
              <a:rPr lang="en-US" sz="3600" dirty="0">
                <a:solidFill>
                  <a:srgbClr val="000000"/>
                </a:solidFill>
                <a:latin typeface="Calibri (MS)"/>
                <a:ea typeface="Calibri (MS)"/>
                <a:cs typeface="Calibri (MS)"/>
                <a:sym typeface="Calibri (MS)"/>
              </a:rPr>
              <a:t>.describe(include="all")</a:t>
            </a:r>
          </a:p>
          <a:p>
            <a:pPr marL="651510" lvl="1" indent="-325755" algn="l">
              <a:lnSpc>
                <a:spcPts val="4320"/>
              </a:lnSpc>
              <a:buFont typeface="Arial"/>
              <a:buChar char="•"/>
            </a:pPr>
            <a:r>
              <a:rPr lang="en-US" sz="3600" b="1" dirty="0">
                <a:solidFill>
                  <a:srgbClr val="000000"/>
                </a:solidFill>
                <a:latin typeface="Calibri (MS) Bold"/>
                <a:ea typeface="Calibri (MS) Bold"/>
                <a:cs typeface="Calibri (MS) Bold"/>
                <a:sym typeface="Calibri (MS) Bold"/>
              </a:rPr>
              <a:t>Missing Values</a:t>
            </a:r>
            <a:r>
              <a:rPr lang="en-US" sz="3600" dirty="0">
                <a:solidFill>
                  <a:srgbClr val="000000"/>
                </a:solidFill>
                <a:latin typeface="Calibri (MS)"/>
                <a:ea typeface="Calibri (MS)"/>
                <a:cs typeface="Calibri (MS)"/>
                <a:sym typeface="Calibri (MS)"/>
              </a:rPr>
              <a:t>: .isnull().sum()—to check no null value</a:t>
            </a:r>
          </a:p>
          <a:p>
            <a:pPr marL="651510" lvl="1" indent="-325755" algn="l">
              <a:lnSpc>
                <a:spcPts val="4320"/>
              </a:lnSpc>
            </a:pPr>
            <a:endParaRPr lang="en-US" sz="3600" dirty="0">
              <a:solidFill>
                <a:srgbClr val="000000"/>
              </a:solidFill>
              <a:latin typeface="Calibri (MS)"/>
              <a:ea typeface="Calibri (MS)"/>
              <a:cs typeface="Calibri (MS)"/>
              <a:sym typeface="Calibri (MS)"/>
            </a:endParaRPr>
          </a:p>
        </p:txBody>
      </p:sp>
      <p:sp>
        <p:nvSpPr>
          <p:cNvPr id="9" name="Title 8">
            <a:extLst>
              <a:ext uri="{FF2B5EF4-FFF2-40B4-BE49-F238E27FC236}">
                <a16:creationId xmlns:a16="http://schemas.microsoft.com/office/drawing/2014/main" id="{A6CE3E8C-1886-D305-9590-6127636D92D0}"/>
              </a:ext>
            </a:extLst>
          </p:cNvPr>
          <p:cNvSpPr>
            <a:spLocks noGrp="1"/>
          </p:cNvSpPr>
          <p:nvPr>
            <p:ph type="ctrTitle"/>
          </p:nvPr>
        </p:nvSpPr>
        <p:spPr>
          <a:xfrm>
            <a:off x="4305300" y="723900"/>
            <a:ext cx="9677400" cy="1470025"/>
          </a:xfrm>
        </p:spPr>
        <p:txBody>
          <a:bodyPr>
            <a:normAutofit/>
          </a:bodyPr>
          <a:lstStyle/>
          <a:p>
            <a:r>
              <a:rPr lang="en-US" b="1" dirty="0"/>
              <a:t>Data Overview and Missing Value Check</a:t>
            </a:r>
          </a:p>
        </p:txBody>
      </p:sp>
      <p:pic>
        <p:nvPicPr>
          <p:cNvPr id="12" name="Picture 11">
            <a:extLst>
              <a:ext uri="{FF2B5EF4-FFF2-40B4-BE49-F238E27FC236}">
                <a16:creationId xmlns:a16="http://schemas.microsoft.com/office/drawing/2014/main" id="{4CAA4F9F-065D-1ADE-5DE9-10FF78D03028}"/>
              </a:ext>
            </a:extLst>
          </p:cNvPr>
          <p:cNvPicPr>
            <a:picLocks noChangeAspect="1"/>
          </p:cNvPicPr>
          <p:nvPr/>
        </p:nvPicPr>
        <p:blipFill>
          <a:blip r:embed="rId2"/>
          <a:stretch>
            <a:fillRect/>
          </a:stretch>
        </p:blipFill>
        <p:spPr>
          <a:xfrm>
            <a:off x="1371600" y="4610100"/>
            <a:ext cx="8630854" cy="3105583"/>
          </a:xfrm>
          <a:prstGeom prst="rect">
            <a:avLst/>
          </a:prstGeom>
        </p:spPr>
      </p:pic>
      <p:pic>
        <p:nvPicPr>
          <p:cNvPr id="4" name="Picture 3">
            <a:extLst>
              <a:ext uri="{FF2B5EF4-FFF2-40B4-BE49-F238E27FC236}">
                <a16:creationId xmlns:a16="http://schemas.microsoft.com/office/drawing/2014/main" id="{BA13C1DC-BD52-CDDA-2AF5-0F7807869581}"/>
              </a:ext>
            </a:extLst>
          </p:cNvPr>
          <p:cNvPicPr>
            <a:picLocks noChangeAspect="1"/>
          </p:cNvPicPr>
          <p:nvPr/>
        </p:nvPicPr>
        <p:blipFill>
          <a:blip r:embed="rId3"/>
          <a:stretch>
            <a:fillRect/>
          </a:stretch>
        </p:blipFill>
        <p:spPr>
          <a:xfrm>
            <a:off x="11832664" y="4686300"/>
            <a:ext cx="3331136" cy="2971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411957"/>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42875"/>
              <a:ext cx="21945600" cy="2428875"/>
            </a:xfrm>
            <a:prstGeom prst="rect">
              <a:avLst/>
            </a:prstGeom>
          </p:spPr>
          <p:txBody>
            <a:bodyPr lIns="0" tIns="0" rIns="0" bIns="0" rtlCol="0" anchor="ctr"/>
            <a:lstStyle/>
            <a:p>
              <a:pPr algn="ctr">
                <a:lnSpc>
                  <a:spcPts val="7920"/>
                </a:lnSpc>
              </a:pPr>
              <a:r>
                <a:rPr lang="en-US" sz="6600" b="1" dirty="0">
                  <a:solidFill>
                    <a:srgbClr val="000000"/>
                  </a:solidFill>
                  <a:latin typeface="Calibri (MS)"/>
                  <a:ea typeface="Calibri (MS)"/>
                  <a:cs typeface="Calibri (MS)"/>
                  <a:sym typeface="Calibri (MS)"/>
                </a:rPr>
                <a:t>Key Insights &amp; Grouped Analysis</a:t>
              </a:r>
            </a:p>
          </p:txBody>
        </p:sp>
      </p:grpSp>
      <p:grpSp>
        <p:nvGrpSpPr>
          <p:cNvPr id="5" name="Group 5"/>
          <p:cNvGrpSpPr/>
          <p:nvPr/>
        </p:nvGrpSpPr>
        <p:grpSpPr>
          <a:xfrm>
            <a:off x="636373" y="2706966"/>
            <a:ext cx="4560192" cy="553998"/>
            <a:chOff x="0" y="0"/>
            <a:chExt cx="6080256" cy="738664"/>
          </a:xfrm>
        </p:grpSpPr>
        <p:sp>
          <p:nvSpPr>
            <p:cNvPr id="6" name="Freeform 6"/>
            <p:cNvSpPr/>
            <p:nvPr/>
          </p:nvSpPr>
          <p:spPr>
            <a:xfrm>
              <a:off x="0" y="0"/>
              <a:ext cx="6080256" cy="738664"/>
            </a:xfrm>
            <a:custGeom>
              <a:avLst/>
              <a:gdLst/>
              <a:ahLst/>
              <a:cxnLst/>
              <a:rect l="l" t="t" r="r" b="b"/>
              <a:pathLst>
                <a:path w="6080256" h="738664">
                  <a:moveTo>
                    <a:pt x="0" y="0"/>
                  </a:moveTo>
                  <a:lnTo>
                    <a:pt x="6080256" y="0"/>
                  </a:lnTo>
                  <a:lnTo>
                    <a:pt x="6080256" y="738664"/>
                  </a:lnTo>
                  <a:lnTo>
                    <a:pt x="0" y="738664"/>
                  </a:lnTo>
                  <a:close/>
                </a:path>
              </a:pathLst>
            </a:custGeom>
            <a:solidFill>
              <a:srgbClr val="000000">
                <a:alpha val="0"/>
              </a:srgbClr>
            </a:solidFill>
          </p:spPr>
        </p:sp>
        <p:sp>
          <p:nvSpPr>
            <p:cNvPr id="7" name="TextBox 7"/>
            <p:cNvSpPr txBox="1"/>
            <p:nvPr/>
          </p:nvSpPr>
          <p:spPr>
            <a:xfrm>
              <a:off x="0" y="-57150"/>
              <a:ext cx="6080256" cy="795814"/>
            </a:xfrm>
            <a:prstGeom prst="rect">
              <a:avLst/>
            </a:prstGeom>
          </p:spPr>
          <p:txBody>
            <a:bodyPr lIns="0" tIns="0" rIns="0" bIns="0" rtlCol="0" anchor="ctr"/>
            <a:lstStyle/>
            <a:p>
              <a:pPr algn="l">
                <a:lnSpc>
                  <a:spcPts val="3240"/>
                </a:lnSpc>
              </a:pPr>
              <a:r>
                <a:rPr lang="en-US" sz="2700" b="1">
                  <a:solidFill>
                    <a:srgbClr val="000000"/>
                  </a:solidFill>
                  <a:latin typeface="Arial Bold"/>
                  <a:ea typeface="Arial Bold"/>
                  <a:cs typeface="Arial Bold"/>
                  <a:sym typeface="Arial Bold"/>
                </a:rPr>
                <a:t>AI usage vs Task Success</a:t>
              </a:r>
            </a:p>
          </p:txBody>
        </p:sp>
      </p:grpSp>
      <p:sp>
        <p:nvSpPr>
          <p:cNvPr id="8" name="TextBox 8"/>
          <p:cNvSpPr txBox="1"/>
          <p:nvPr/>
        </p:nvSpPr>
        <p:spPr>
          <a:xfrm>
            <a:off x="636373" y="5733912"/>
            <a:ext cx="8527389" cy="519708"/>
          </a:xfrm>
          <a:prstGeom prst="rect">
            <a:avLst/>
          </a:prstGeom>
        </p:spPr>
        <p:txBody>
          <a:bodyPr lIns="0" tIns="0" rIns="0" bIns="0" rtlCol="0" anchor="t">
            <a:spAutoFit/>
          </a:bodyPr>
          <a:lstStyle/>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 Successful developers tend to use AI more on average.</a:t>
            </a:r>
          </a:p>
        </p:txBody>
      </p:sp>
      <p:sp>
        <p:nvSpPr>
          <p:cNvPr id="9" name="TextBox 9"/>
          <p:cNvSpPr txBox="1"/>
          <p:nvPr/>
        </p:nvSpPr>
        <p:spPr>
          <a:xfrm>
            <a:off x="11215282" y="2706966"/>
            <a:ext cx="1996178" cy="575400"/>
          </a:xfrm>
          <a:prstGeom prst="rect">
            <a:avLst/>
          </a:prstGeom>
        </p:spPr>
        <p:txBody>
          <a:bodyPr lIns="0" tIns="0" rIns="0" bIns="0" rtlCol="0" anchor="t">
            <a:spAutoFit/>
          </a:bodyPr>
          <a:lstStyle/>
          <a:p>
            <a:pPr algn="l">
              <a:lnSpc>
                <a:spcPts val="3600"/>
              </a:lnSpc>
            </a:pPr>
            <a:r>
              <a:rPr lang="en-US" sz="3000" b="1" dirty="0">
                <a:solidFill>
                  <a:srgbClr val="000000"/>
                </a:solidFill>
                <a:latin typeface="Calibri (MS) Bold"/>
                <a:ea typeface="Calibri (MS) Bold"/>
                <a:cs typeface="Calibri (MS) Bold"/>
                <a:sym typeface="Calibri (MS) Bold"/>
              </a:rPr>
              <a:t>Sleep Hours</a:t>
            </a:r>
          </a:p>
        </p:txBody>
      </p:sp>
      <p:sp>
        <p:nvSpPr>
          <p:cNvPr id="10" name="TextBox 10"/>
          <p:cNvSpPr txBox="1"/>
          <p:nvPr/>
        </p:nvSpPr>
        <p:spPr>
          <a:xfrm>
            <a:off x="11049000" y="5732293"/>
            <a:ext cx="4818607" cy="935207"/>
          </a:xfrm>
          <a:prstGeom prst="rect">
            <a:avLst/>
          </a:prstGeom>
        </p:spPr>
        <p:txBody>
          <a:bodyPr lIns="0" tIns="0" rIns="0" bIns="0" rtlCol="0" anchor="t">
            <a:spAutoFit/>
          </a:bodyPr>
          <a:lstStyle/>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 Task success is correlated with </a:t>
            </a:r>
            <a:r>
              <a:rPr lang="en-US" sz="2700" b="1" dirty="0">
                <a:solidFill>
                  <a:srgbClr val="000000"/>
                </a:solidFill>
                <a:latin typeface="Calibri (MS) Bold"/>
                <a:ea typeface="Calibri (MS) Bold"/>
                <a:cs typeface="Calibri (MS) Bold"/>
                <a:sym typeface="Calibri (MS) Bold"/>
              </a:rPr>
              <a:t>better sleep patterns</a:t>
            </a:r>
            <a:r>
              <a:rPr lang="en-US" sz="2700" dirty="0">
                <a:solidFill>
                  <a:srgbClr val="000000"/>
                </a:solidFill>
                <a:latin typeface="Calibri (MS)"/>
                <a:ea typeface="Calibri (MS)"/>
                <a:cs typeface="Calibri (MS)"/>
                <a:sym typeface="Calibri (MS)"/>
              </a:rPr>
              <a:t>.</a:t>
            </a:r>
          </a:p>
        </p:txBody>
      </p:sp>
      <p:grpSp>
        <p:nvGrpSpPr>
          <p:cNvPr id="11" name="Group 11"/>
          <p:cNvGrpSpPr/>
          <p:nvPr/>
        </p:nvGrpSpPr>
        <p:grpSpPr>
          <a:xfrm>
            <a:off x="914400" y="2321510"/>
            <a:ext cx="6801800" cy="2986505"/>
            <a:chOff x="0" y="0"/>
            <a:chExt cx="9069066" cy="3982006"/>
          </a:xfrm>
        </p:grpSpPr>
        <p:sp>
          <p:nvSpPr>
            <p:cNvPr id="12" name="Freeform 12"/>
            <p:cNvSpPr/>
            <p:nvPr/>
          </p:nvSpPr>
          <p:spPr>
            <a:xfrm>
              <a:off x="0" y="0"/>
              <a:ext cx="9069070" cy="3981958"/>
            </a:xfrm>
            <a:custGeom>
              <a:avLst/>
              <a:gdLst/>
              <a:ahLst/>
              <a:cxnLst/>
              <a:rect l="l" t="t" r="r" b="b"/>
              <a:pathLst>
                <a:path w="9069070" h="3981958">
                  <a:moveTo>
                    <a:pt x="0" y="0"/>
                  </a:moveTo>
                  <a:lnTo>
                    <a:pt x="9069070" y="0"/>
                  </a:lnTo>
                  <a:lnTo>
                    <a:pt x="9069070" y="3981958"/>
                  </a:lnTo>
                  <a:lnTo>
                    <a:pt x="0" y="3981958"/>
                  </a:lnTo>
                  <a:lnTo>
                    <a:pt x="0" y="0"/>
                  </a:lnTo>
                  <a:close/>
                </a:path>
              </a:pathLst>
            </a:custGeom>
            <a:blipFill>
              <a:blip r:embed="rId2"/>
              <a:stretch>
                <a:fillRect b="-1"/>
              </a:stretch>
            </a:blipFill>
          </p:spPr>
        </p:sp>
      </p:grpSp>
      <p:grpSp>
        <p:nvGrpSpPr>
          <p:cNvPr id="13" name="Group 13"/>
          <p:cNvGrpSpPr/>
          <p:nvPr/>
        </p:nvGrpSpPr>
        <p:grpSpPr>
          <a:xfrm>
            <a:off x="11215282" y="3557364"/>
            <a:ext cx="5801535" cy="1586134"/>
            <a:chOff x="0" y="0"/>
            <a:chExt cx="7735380" cy="2114846"/>
          </a:xfrm>
        </p:grpSpPr>
        <p:sp>
          <p:nvSpPr>
            <p:cNvPr id="14" name="Freeform 14"/>
            <p:cNvSpPr/>
            <p:nvPr/>
          </p:nvSpPr>
          <p:spPr>
            <a:xfrm>
              <a:off x="0" y="0"/>
              <a:ext cx="7735443" cy="2114804"/>
            </a:xfrm>
            <a:custGeom>
              <a:avLst/>
              <a:gdLst/>
              <a:ahLst/>
              <a:cxnLst/>
              <a:rect l="l" t="t" r="r" b="b"/>
              <a:pathLst>
                <a:path w="7735443" h="2114804">
                  <a:moveTo>
                    <a:pt x="0" y="0"/>
                  </a:moveTo>
                  <a:lnTo>
                    <a:pt x="7735443" y="0"/>
                  </a:lnTo>
                  <a:lnTo>
                    <a:pt x="7735443" y="2114804"/>
                  </a:lnTo>
                  <a:lnTo>
                    <a:pt x="0" y="2114804"/>
                  </a:lnTo>
                  <a:lnTo>
                    <a:pt x="0" y="0"/>
                  </a:lnTo>
                  <a:close/>
                </a:path>
              </a:pathLst>
            </a:custGeom>
            <a:blipFill>
              <a:blip r:embed="rId3"/>
              <a:stretch>
                <a:fillRect b="-1"/>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0410" y="1342669"/>
            <a:ext cx="2224606" cy="461665"/>
          </a:xfrm>
          <a:prstGeom prst="rect">
            <a:avLst/>
          </a:prstGeom>
        </p:spPr>
        <p:txBody>
          <a:bodyPr lIns="0" tIns="0" rIns="0" bIns="0" rtlCol="0" anchor="t">
            <a:spAutoFit/>
          </a:bodyPr>
          <a:lstStyle/>
          <a:p>
            <a:pPr algn="l">
              <a:lnSpc>
                <a:spcPts val="3600"/>
              </a:lnSpc>
            </a:pPr>
            <a:r>
              <a:rPr lang="en-US" sz="3000" b="1" u="sng" dirty="0">
                <a:solidFill>
                  <a:srgbClr val="000000"/>
                </a:solidFill>
                <a:latin typeface="Calibri (MS) Bold"/>
                <a:ea typeface="Calibri (MS) Bold"/>
                <a:cs typeface="Calibri (MS) Bold"/>
                <a:sym typeface="Calibri (MS) Bold"/>
              </a:rPr>
              <a:t>Coding Hours</a:t>
            </a:r>
          </a:p>
        </p:txBody>
      </p:sp>
      <p:grpSp>
        <p:nvGrpSpPr>
          <p:cNvPr id="3" name="Group 3"/>
          <p:cNvGrpSpPr/>
          <p:nvPr/>
        </p:nvGrpSpPr>
        <p:grpSpPr>
          <a:xfrm>
            <a:off x="1079224" y="1917610"/>
            <a:ext cx="5801535" cy="1586134"/>
            <a:chOff x="0" y="0"/>
            <a:chExt cx="7735380" cy="2114846"/>
          </a:xfrm>
        </p:grpSpPr>
        <p:sp>
          <p:nvSpPr>
            <p:cNvPr id="4" name="Freeform 4"/>
            <p:cNvSpPr/>
            <p:nvPr/>
          </p:nvSpPr>
          <p:spPr>
            <a:xfrm>
              <a:off x="0" y="0"/>
              <a:ext cx="7735443" cy="2114804"/>
            </a:xfrm>
            <a:custGeom>
              <a:avLst/>
              <a:gdLst/>
              <a:ahLst/>
              <a:cxnLst/>
              <a:rect l="l" t="t" r="r" b="b"/>
              <a:pathLst>
                <a:path w="7735443" h="2114804">
                  <a:moveTo>
                    <a:pt x="0" y="0"/>
                  </a:moveTo>
                  <a:lnTo>
                    <a:pt x="7735443" y="0"/>
                  </a:lnTo>
                  <a:lnTo>
                    <a:pt x="7735443" y="2114804"/>
                  </a:lnTo>
                  <a:lnTo>
                    <a:pt x="0" y="2114804"/>
                  </a:lnTo>
                  <a:lnTo>
                    <a:pt x="0" y="0"/>
                  </a:lnTo>
                  <a:close/>
                </a:path>
              </a:pathLst>
            </a:custGeom>
            <a:blipFill>
              <a:blip r:embed="rId2"/>
              <a:stretch>
                <a:fillRect b="-1"/>
              </a:stretch>
            </a:blipFill>
          </p:spPr>
        </p:sp>
      </p:grpSp>
      <p:sp>
        <p:nvSpPr>
          <p:cNvPr id="5" name="TextBox 5"/>
          <p:cNvSpPr txBox="1"/>
          <p:nvPr/>
        </p:nvSpPr>
        <p:spPr>
          <a:xfrm>
            <a:off x="884498" y="3647364"/>
            <a:ext cx="5662855" cy="935207"/>
          </a:xfrm>
          <a:prstGeom prst="rect">
            <a:avLst/>
          </a:prstGeom>
        </p:spPr>
        <p:txBody>
          <a:bodyPr lIns="0" tIns="0" rIns="0" bIns="0" rtlCol="0" anchor="t">
            <a:spAutoFit/>
          </a:bodyPr>
          <a:lstStyle/>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 More hours spent coding generally </a:t>
            </a:r>
          </a:p>
          <a:p>
            <a:pPr marL="488632" lvl="1" indent="-244316" algn="l">
              <a:lnSpc>
                <a:spcPts val="3240"/>
              </a:lnSpc>
            </a:pPr>
            <a:r>
              <a:rPr lang="en-US" sz="2700" dirty="0">
                <a:solidFill>
                  <a:srgbClr val="000000"/>
                </a:solidFill>
                <a:latin typeface="Calibri (MS)"/>
                <a:ea typeface="Calibri (MS)"/>
                <a:cs typeface="Calibri (MS)"/>
                <a:sym typeface="Calibri (MS)"/>
              </a:rPr>
              <a:t>align with higher task success.</a:t>
            </a:r>
          </a:p>
        </p:txBody>
      </p:sp>
      <p:sp>
        <p:nvSpPr>
          <p:cNvPr id="6" name="TextBox 6"/>
          <p:cNvSpPr txBox="1"/>
          <p:nvPr/>
        </p:nvSpPr>
        <p:spPr>
          <a:xfrm>
            <a:off x="10827030" y="1342669"/>
            <a:ext cx="2183922" cy="410369"/>
          </a:xfrm>
          <a:prstGeom prst="rect">
            <a:avLst/>
          </a:prstGeom>
        </p:spPr>
        <p:txBody>
          <a:bodyPr lIns="0" tIns="0" rIns="0" bIns="0" rtlCol="0" anchor="t">
            <a:spAutoFit/>
          </a:bodyPr>
          <a:lstStyle/>
          <a:p>
            <a:pPr algn="l">
              <a:lnSpc>
                <a:spcPts val="3240"/>
              </a:lnSpc>
            </a:pPr>
            <a:r>
              <a:rPr lang="en-US" sz="3000" b="1" u="sng" dirty="0">
                <a:solidFill>
                  <a:srgbClr val="000000"/>
                </a:solidFill>
                <a:latin typeface="Calibri (MS) Bold"/>
                <a:ea typeface="Calibri (MS) Bold"/>
                <a:cs typeface="Calibri (MS) Bold"/>
                <a:sym typeface="Calibri (MS) Bold"/>
              </a:rPr>
              <a:t>BugReportd</a:t>
            </a:r>
          </a:p>
        </p:txBody>
      </p:sp>
      <p:grpSp>
        <p:nvGrpSpPr>
          <p:cNvPr id="7" name="Group 7"/>
          <p:cNvGrpSpPr/>
          <p:nvPr/>
        </p:nvGrpSpPr>
        <p:grpSpPr>
          <a:xfrm>
            <a:off x="10819254" y="566965"/>
            <a:ext cx="5958744" cy="2936748"/>
            <a:chOff x="-4149" y="5948748"/>
            <a:chExt cx="7944993" cy="3915664"/>
          </a:xfrm>
        </p:grpSpPr>
        <p:sp>
          <p:nvSpPr>
            <p:cNvPr id="8" name="Freeform 8"/>
            <p:cNvSpPr/>
            <p:nvPr/>
          </p:nvSpPr>
          <p:spPr>
            <a:xfrm>
              <a:off x="-4149" y="5948748"/>
              <a:ext cx="7944993" cy="3915664"/>
            </a:xfrm>
            <a:custGeom>
              <a:avLst/>
              <a:gdLst/>
              <a:ahLst/>
              <a:cxnLst/>
              <a:rect l="l" t="t" r="r" b="b"/>
              <a:pathLst>
                <a:path w="7944993" h="3915664">
                  <a:moveTo>
                    <a:pt x="0" y="0"/>
                  </a:moveTo>
                  <a:lnTo>
                    <a:pt x="7944993" y="0"/>
                  </a:lnTo>
                  <a:lnTo>
                    <a:pt x="7944993" y="3915664"/>
                  </a:lnTo>
                  <a:lnTo>
                    <a:pt x="0" y="3915664"/>
                  </a:lnTo>
                  <a:lnTo>
                    <a:pt x="0" y="0"/>
                  </a:lnTo>
                  <a:close/>
                </a:path>
              </a:pathLst>
            </a:custGeom>
            <a:blipFill>
              <a:blip r:embed="rId3"/>
              <a:stretch>
                <a:fillRect t="-4739" b="-4739"/>
              </a:stretch>
            </a:blipFill>
          </p:spPr>
          <p:txBody>
            <a:bodyPr/>
            <a:lstStyle/>
            <a:p>
              <a:endParaRPr lang="en-US" dirty="0"/>
            </a:p>
          </p:txBody>
        </p:sp>
      </p:grpSp>
      <p:sp>
        <p:nvSpPr>
          <p:cNvPr id="9" name="TextBox 9"/>
          <p:cNvSpPr txBox="1"/>
          <p:nvPr/>
        </p:nvSpPr>
        <p:spPr>
          <a:xfrm>
            <a:off x="10591800" y="3699469"/>
            <a:ext cx="5117782" cy="1766204"/>
          </a:xfrm>
          <a:prstGeom prst="rect">
            <a:avLst/>
          </a:prstGeom>
        </p:spPr>
        <p:txBody>
          <a:bodyPr lIns="0" tIns="0" rIns="0" bIns="0" rtlCol="0" anchor="t">
            <a:spAutoFit/>
          </a:bodyPr>
          <a:lstStyle/>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I observed that failed tasks had a </a:t>
            </a:r>
            <a:r>
              <a:rPr lang="en-US" sz="2700" b="1" dirty="0">
                <a:solidFill>
                  <a:srgbClr val="000000"/>
                </a:solidFill>
                <a:latin typeface="Calibri (MS) Bold"/>
                <a:ea typeface="Calibri (MS) Bold"/>
                <a:cs typeface="Calibri (MS) Bold"/>
                <a:sym typeface="Calibri (MS) Bold"/>
              </a:rPr>
              <a:t>higher average number of bugs reported</a:t>
            </a:r>
            <a:r>
              <a:rPr lang="en-US" sz="2700" dirty="0">
                <a:solidFill>
                  <a:srgbClr val="000000"/>
                </a:solidFill>
                <a:latin typeface="Calibri (MS)"/>
                <a:ea typeface="Calibri (MS)"/>
                <a:cs typeface="Calibri (MS)"/>
                <a:sym typeface="Calibri (MS)"/>
              </a:rPr>
              <a:t> compared to successful ones</a:t>
            </a:r>
          </a:p>
        </p:txBody>
      </p:sp>
      <p:sp>
        <p:nvSpPr>
          <p:cNvPr id="10" name="TextBox 10"/>
          <p:cNvSpPr txBox="1"/>
          <p:nvPr/>
        </p:nvSpPr>
        <p:spPr>
          <a:xfrm>
            <a:off x="640410" y="4869812"/>
            <a:ext cx="1985696" cy="575400"/>
          </a:xfrm>
          <a:prstGeom prst="rect">
            <a:avLst/>
          </a:prstGeom>
        </p:spPr>
        <p:txBody>
          <a:bodyPr lIns="0" tIns="0" rIns="0" bIns="0" rtlCol="0" anchor="t">
            <a:spAutoFit/>
          </a:bodyPr>
          <a:lstStyle/>
          <a:p>
            <a:pPr algn="l">
              <a:lnSpc>
                <a:spcPts val="3600"/>
              </a:lnSpc>
            </a:pPr>
            <a:r>
              <a:rPr lang="en-US" sz="3000" b="1" dirty="0">
                <a:solidFill>
                  <a:srgbClr val="000000"/>
                </a:solidFill>
                <a:latin typeface="Calibri (MS) Bold"/>
                <a:ea typeface="Calibri (MS) Bold"/>
                <a:cs typeface="Calibri (MS) Bold"/>
                <a:sym typeface="Calibri (MS) Bold"/>
              </a:rPr>
              <a:t>Distractions</a:t>
            </a:r>
          </a:p>
        </p:txBody>
      </p:sp>
      <p:grpSp>
        <p:nvGrpSpPr>
          <p:cNvPr id="11" name="Group 11"/>
          <p:cNvGrpSpPr/>
          <p:nvPr/>
        </p:nvGrpSpPr>
        <p:grpSpPr>
          <a:xfrm>
            <a:off x="1112793" y="5626020"/>
            <a:ext cx="6030166" cy="1900503"/>
            <a:chOff x="0" y="0"/>
            <a:chExt cx="8040222" cy="2534004"/>
          </a:xfrm>
        </p:grpSpPr>
        <p:sp>
          <p:nvSpPr>
            <p:cNvPr id="12" name="Freeform 12"/>
            <p:cNvSpPr/>
            <p:nvPr/>
          </p:nvSpPr>
          <p:spPr>
            <a:xfrm>
              <a:off x="0" y="0"/>
              <a:ext cx="8040243" cy="2534031"/>
            </a:xfrm>
            <a:custGeom>
              <a:avLst/>
              <a:gdLst/>
              <a:ahLst/>
              <a:cxnLst/>
              <a:rect l="l" t="t" r="r" b="b"/>
              <a:pathLst>
                <a:path w="8040243" h="2534031">
                  <a:moveTo>
                    <a:pt x="0" y="0"/>
                  </a:moveTo>
                  <a:lnTo>
                    <a:pt x="8040243" y="0"/>
                  </a:lnTo>
                  <a:lnTo>
                    <a:pt x="8040243" y="2534031"/>
                  </a:lnTo>
                  <a:lnTo>
                    <a:pt x="0" y="2534031"/>
                  </a:lnTo>
                  <a:lnTo>
                    <a:pt x="0" y="0"/>
                  </a:lnTo>
                  <a:close/>
                </a:path>
              </a:pathLst>
            </a:custGeom>
            <a:blipFill>
              <a:blip r:embed="rId4"/>
              <a:stretch>
                <a:fillRect b="1"/>
              </a:stretch>
            </a:blipFill>
          </p:spPr>
        </p:sp>
      </p:grpSp>
      <p:sp>
        <p:nvSpPr>
          <p:cNvPr id="13" name="TextBox 13"/>
          <p:cNvSpPr txBox="1"/>
          <p:nvPr/>
        </p:nvSpPr>
        <p:spPr>
          <a:xfrm>
            <a:off x="942511" y="7707351"/>
            <a:ext cx="5546827" cy="1350705"/>
          </a:xfrm>
          <a:prstGeom prst="rect">
            <a:avLst/>
          </a:prstGeom>
        </p:spPr>
        <p:txBody>
          <a:bodyPr lIns="0" tIns="0" rIns="0" bIns="0" rtlCol="0" anchor="t">
            <a:spAutoFit/>
          </a:bodyPr>
          <a:lstStyle/>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I data shows that </a:t>
            </a:r>
            <a:r>
              <a:rPr lang="en-US" sz="2700" b="1" dirty="0">
                <a:solidFill>
                  <a:srgbClr val="000000"/>
                </a:solidFill>
                <a:latin typeface="Calibri (MS) Bold"/>
                <a:ea typeface="Calibri (MS) Bold"/>
                <a:cs typeface="Calibri (MS) Bold"/>
                <a:sym typeface="Calibri (MS) Bold"/>
              </a:rPr>
              <a:t>unsuccessful tasks are associated with a higher average number of distractions</a:t>
            </a:r>
            <a:r>
              <a:rPr lang="en-US" sz="2700" dirty="0">
                <a:solidFill>
                  <a:srgbClr val="000000"/>
                </a:solidFill>
                <a:latin typeface="Calibri (MS)"/>
                <a:ea typeface="Calibri (MS)"/>
                <a:cs typeface="Calibri (MS)"/>
                <a:sym typeface="Calibri (MS)"/>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600" y="777179"/>
            <a:ext cx="2235186" cy="461665"/>
          </a:xfrm>
          <a:prstGeom prst="rect">
            <a:avLst/>
          </a:prstGeom>
        </p:spPr>
        <p:txBody>
          <a:bodyPr lIns="0" tIns="0" rIns="0" bIns="0" rtlCol="0" anchor="t">
            <a:spAutoFit/>
          </a:bodyPr>
          <a:lstStyle/>
          <a:p>
            <a:pPr algn="l">
              <a:lnSpc>
                <a:spcPts val="3600"/>
              </a:lnSpc>
            </a:pPr>
            <a:r>
              <a:rPr lang="en-US" sz="3000" b="1" u="sng" dirty="0">
                <a:solidFill>
                  <a:srgbClr val="000000"/>
                </a:solidFill>
                <a:latin typeface="Calibri (MS) Bold"/>
                <a:ea typeface="Calibri (MS) Bold"/>
                <a:cs typeface="Calibri (MS) Bold"/>
                <a:sym typeface="Calibri (MS) Bold"/>
              </a:rPr>
              <a:t>AI Tool Usage</a:t>
            </a:r>
          </a:p>
        </p:txBody>
      </p:sp>
      <p:sp>
        <p:nvSpPr>
          <p:cNvPr id="5" name="TextBox 5"/>
          <p:cNvSpPr txBox="1"/>
          <p:nvPr/>
        </p:nvSpPr>
        <p:spPr>
          <a:xfrm>
            <a:off x="3027574" y="4646341"/>
            <a:ext cx="3110233" cy="519708"/>
          </a:xfrm>
          <a:prstGeom prst="rect">
            <a:avLst/>
          </a:prstGeom>
        </p:spPr>
        <p:txBody>
          <a:bodyPr lIns="0" tIns="0" rIns="0" bIns="0" rtlCol="0" anchor="t">
            <a:spAutoFit/>
          </a:bodyPr>
          <a:lstStyle/>
          <a:p>
            <a:pPr algn="l">
              <a:lnSpc>
                <a:spcPts val="3240"/>
              </a:lnSpc>
            </a:pPr>
            <a:r>
              <a:rPr lang="en-US" sz="2700" b="1" dirty="0">
                <a:solidFill>
                  <a:srgbClr val="000000"/>
                </a:solidFill>
                <a:latin typeface="Calibri (MS) Bold"/>
                <a:ea typeface="Calibri (MS) Bold"/>
                <a:cs typeface="Calibri (MS) Bold"/>
                <a:sym typeface="Calibri (MS) Bold"/>
              </a:rPr>
              <a:t>Top 5 AI_Tools_Users</a:t>
            </a:r>
          </a:p>
        </p:txBody>
      </p:sp>
      <p:sp>
        <p:nvSpPr>
          <p:cNvPr id="8" name="TextBox 8"/>
          <p:cNvSpPr txBox="1"/>
          <p:nvPr/>
        </p:nvSpPr>
        <p:spPr>
          <a:xfrm>
            <a:off x="11963400" y="4646341"/>
            <a:ext cx="3110234" cy="519708"/>
          </a:xfrm>
          <a:prstGeom prst="rect">
            <a:avLst/>
          </a:prstGeom>
        </p:spPr>
        <p:txBody>
          <a:bodyPr lIns="0" tIns="0" rIns="0" bIns="0" rtlCol="0" anchor="t">
            <a:spAutoFit/>
          </a:bodyPr>
          <a:lstStyle/>
          <a:p>
            <a:pPr algn="l">
              <a:lnSpc>
                <a:spcPts val="3240"/>
              </a:lnSpc>
            </a:pPr>
            <a:r>
              <a:rPr lang="en-US" sz="2700" b="1" dirty="0">
                <a:solidFill>
                  <a:srgbClr val="000000"/>
                </a:solidFill>
                <a:latin typeface="Calibri (MS) Bold"/>
                <a:ea typeface="Calibri (MS) Bold"/>
                <a:cs typeface="Calibri (MS) Bold"/>
                <a:sym typeface="Calibri (MS) Bold"/>
              </a:rPr>
              <a:t>Top 5 AI_Tools_Users</a:t>
            </a:r>
          </a:p>
        </p:txBody>
      </p:sp>
      <p:sp>
        <p:nvSpPr>
          <p:cNvPr id="9" name="TextBox 9"/>
          <p:cNvSpPr txBox="1"/>
          <p:nvPr/>
        </p:nvSpPr>
        <p:spPr>
          <a:xfrm>
            <a:off x="3514625" y="5685040"/>
            <a:ext cx="11258750" cy="2181702"/>
          </a:xfrm>
          <a:prstGeom prst="rect">
            <a:avLst/>
          </a:prstGeom>
        </p:spPr>
        <p:txBody>
          <a:bodyPr lIns="0" tIns="0" rIns="0" bIns="0" rtlCol="0" anchor="t">
            <a:spAutoFit/>
          </a:bodyPr>
          <a:lstStyle/>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Top AI users can be further analyzed for patterns (like higher success )</a:t>
            </a:r>
          </a:p>
          <a:p>
            <a:pPr marL="488632" lvl="1" indent="-244316" algn="l">
              <a:lnSpc>
                <a:spcPts val="3240"/>
              </a:lnSpc>
            </a:pPr>
            <a:endParaRPr lang="en-US" sz="2700" dirty="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700" dirty="0">
                <a:solidFill>
                  <a:srgbClr val="000000"/>
                </a:solidFill>
                <a:latin typeface="Calibri (MS)"/>
                <a:ea typeface="Calibri (MS)"/>
                <a:cs typeface="Calibri (MS)"/>
                <a:sym typeface="Calibri (MS)"/>
              </a:rPr>
              <a:t>Developers who used AI tools more frequently had a higher average number of commits, indicating a positive correlation between AI integration and productivity.</a:t>
            </a:r>
          </a:p>
        </p:txBody>
      </p:sp>
      <p:pic>
        <p:nvPicPr>
          <p:cNvPr id="11" name="Picture 10">
            <a:extLst>
              <a:ext uri="{FF2B5EF4-FFF2-40B4-BE49-F238E27FC236}">
                <a16:creationId xmlns:a16="http://schemas.microsoft.com/office/drawing/2014/main" id="{AD4EF2D8-5FAA-BF20-C727-BB799259CECD}"/>
              </a:ext>
            </a:extLst>
          </p:cNvPr>
          <p:cNvPicPr>
            <a:picLocks noChangeAspect="1"/>
          </p:cNvPicPr>
          <p:nvPr/>
        </p:nvPicPr>
        <p:blipFill>
          <a:blip r:embed="rId2"/>
          <a:stretch>
            <a:fillRect/>
          </a:stretch>
        </p:blipFill>
        <p:spPr>
          <a:xfrm>
            <a:off x="1727192" y="2176738"/>
            <a:ext cx="6502407" cy="2210108"/>
          </a:xfrm>
          <a:prstGeom prst="rect">
            <a:avLst/>
          </a:prstGeom>
        </p:spPr>
      </p:pic>
      <p:pic>
        <p:nvPicPr>
          <p:cNvPr id="13" name="Picture 12">
            <a:extLst>
              <a:ext uri="{FF2B5EF4-FFF2-40B4-BE49-F238E27FC236}">
                <a16:creationId xmlns:a16="http://schemas.microsoft.com/office/drawing/2014/main" id="{F59140AC-90CF-E935-5175-F45EC96005DA}"/>
              </a:ext>
            </a:extLst>
          </p:cNvPr>
          <p:cNvPicPr>
            <a:picLocks noChangeAspect="1"/>
          </p:cNvPicPr>
          <p:nvPr/>
        </p:nvPicPr>
        <p:blipFill>
          <a:blip r:embed="rId3"/>
          <a:stretch>
            <a:fillRect/>
          </a:stretch>
        </p:blipFill>
        <p:spPr>
          <a:xfrm>
            <a:off x="9829800" y="2176738"/>
            <a:ext cx="7694247" cy="20957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229600" y="4844088"/>
            <a:ext cx="7589520" cy="5334794"/>
          </a:xfrm>
          <a:prstGeom prst="rect">
            <a:avLst/>
          </a:prstGeom>
        </p:spPr>
        <p:txBody>
          <a:bodyPr lIns="0" tIns="0" rIns="0" bIns="0" rtlCol="0" anchor="t">
            <a:spAutoFit/>
          </a:bodyPr>
          <a:lstStyle/>
          <a:p>
            <a:pPr algn="l">
              <a:lnSpc>
                <a:spcPts val="3240"/>
              </a:lnSpc>
            </a:pPr>
            <a:r>
              <a:rPr lang="en-US" sz="2800" b="1" dirty="0"/>
              <a:t>Insight</a:t>
            </a:r>
          </a:p>
          <a:p>
            <a:pPr algn="l">
              <a:lnSpc>
                <a:spcPts val="3240"/>
              </a:lnSpc>
            </a:pPr>
            <a:endParaRPr lang="en-US" sz="2800" b="1" dirty="0"/>
          </a:p>
          <a:p>
            <a:pPr marL="587216" lvl="1" indent="-342900">
              <a:lnSpc>
                <a:spcPts val="3240"/>
              </a:lnSpc>
              <a:buFont typeface="Arial" panose="020B0604020202020204" pitchFamily="34" charset="0"/>
              <a:buChar char="•"/>
            </a:pPr>
            <a:r>
              <a:rPr lang="en-US" sz="2400" dirty="0">
                <a:solidFill>
                  <a:srgbClr val="000000"/>
                </a:solidFill>
                <a:latin typeface="Calibri (MS)"/>
                <a:ea typeface="Calibri (MS)"/>
                <a:cs typeface="Calibri (MS)"/>
                <a:sym typeface="Calibri (MS)"/>
              </a:rPr>
              <a:t>Most developers use AI tools for 0 to 2 hours per day</a:t>
            </a:r>
          </a:p>
          <a:p>
            <a:pPr marL="244316" lvl="1">
              <a:lnSpc>
                <a:spcPts val="3240"/>
              </a:lnSpc>
            </a:pPr>
            <a:endParaRPr lang="en-US" sz="2400" dirty="0">
              <a:solidFill>
                <a:srgbClr val="000000"/>
              </a:solidFill>
              <a:latin typeface="Calibri (MS)"/>
              <a:ea typeface="Calibri (MS)"/>
              <a:cs typeface="Calibri (MS)"/>
              <a:sym typeface="Calibri (MS)"/>
            </a:endParaRPr>
          </a:p>
          <a:p>
            <a:pPr marL="701516" lvl="1" indent="-457200">
              <a:lnSpc>
                <a:spcPts val="3240"/>
              </a:lnSpc>
              <a:buFont typeface="Arial" panose="020B0604020202020204" pitchFamily="34" charset="0"/>
              <a:buChar char="•"/>
            </a:pPr>
            <a:r>
              <a:rPr lang="en-US" sz="2700" dirty="0">
                <a:solidFill>
                  <a:srgbClr val="000000"/>
                </a:solidFill>
                <a:latin typeface="Calibri (MS)"/>
                <a:ea typeface="Calibri (MS)"/>
                <a:cs typeface="Calibri (MS)"/>
                <a:sym typeface="Calibri (MS)"/>
              </a:rPr>
              <a:t>Low AI usage is less common — indicating strong adoption</a:t>
            </a:r>
          </a:p>
          <a:p>
            <a:pPr marL="701516" lvl="1" indent="-457200">
              <a:lnSpc>
                <a:spcPts val="3240"/>
              </a:lnSpc>
              <a:buFont typeface="Arial" panose="020B0604020202020204" pitchFamily="34" charset="0"/>
              <a:buChar char="•"/>
            </a:pPr>
            <a:r>
              <a:rPr lang="en-US" sz="2700" dirty="0">
                <a:solidFill>
                  <a:srgbClr val="000000"/>
                </a:solidFill>
                <a:latin typeface="Calibri (MS)"/>
                <a:ea typeface="Calibri (MS)"/>
                <a:cs typeface="Calibri (MS)"/>
                <a:sym typeface="Calibri (MS)"/>
              </a:rPr>
              <a:t>A small number of developers don’t use AI at all, which may affect their productivity or task success.</a:t>
            </a:r>
          </a:p>
          <a:p>
            <a:pPr marL="701516" lvl="1" indent="-457200">
              <a:lnSpc>
                <a:spcPts val="3240"/>
              </a:lnSpc>
              <a:buFont typeface="Arial" panose="020B0604020202020204" pitchFamily="34" charset="0"/>
              <a:buChar char="•"/>
            </a:pPr>
            <a:r>
              <a:rPr lang="en-US" sz="2700" dirty="0">
                <a:solidFill>
                  <a:srgbClr val="000000"/>
                </a:solidFill>
                <a:latin typeface="Calibri (MS)"/>
                <a:ea typeface="Calibri (MS)"/>
                <a:cs typeface="Calibri (MS)"/>
                <a:sym typeface="Calibri (MS)"/>
              </a:rPr>
              <a:t>A few developers might be using AI for 6+ hours, which could be task-dependent or indicate over-reliance.</a:t>
            </a:r>
          </a:p>
          <a:p>
            <a:pPr marL="488632" lvl="1" indent="-244316" algn="l">
              <a:lnSpc>
                <a:spcPts val="3240"/>
              </a:lnSpc>
            </a:pPr>
            <a:r>
              <a:rPr lang="en-US" sz="2700" dirty="0">
                <a:solidFill>
                  <a:srgbClr val="000000"/>
                </a:solidFill>
                <a:latin typeface="Calibri (MS)"/>
                <a:ea typeface="Calibri (MS)"/>
                <a:cs typeface="Calibri (MS)"/>
                <a:sym typeface="Calibri (MS)"/>
              </a:rPr>
              <a:t> </a:t>
            </a:r>
          </a:p>
        </p:txBody>
      </p:sp>
      <p:pic>
        <p:nvPicPr>
          <p:cNvPr id="10" name="Picture 9">
            <a:extLst>
              <a:ext uri="{FF2B5EF4-FFF2-40B4-BE49-F238E27FC236}">
                <a16:creationId xmlns:a16="http://schemas.microsoft.com/office/drawing/2014/main" id="{1A1189FF-F17F-16C4-E7BC-3C5575159104}"/>
              </a:ext>
            </a:extLst>
          </p:cNvPr>
          <p:cNvPicPr>
            <a:picLocks noChangeAspect="1"/>
          </p:cNvPicPr>
          <p:nvPr/>
        </p:nvPicPr>
        <p:blipFill>
          <a:blip r:embed="rId2"/>
          <a:stretch>
            <a:fillRect/>
          </a:stretch>
        </p:blipFill>
        <p:spPr>
          <a:xfrm>
            <a:off x="482953" y="2276742"/>
            <a:ext cx="6573167" cy="5134692"/>
          </a:xfrm>
          <a:prstGeom prst="rect">
            <a:avLst/>
          </a:prstGeom>
        </p:spPr>
      </p:pic>
      <p:sp>
        <p:nvSpPr>
          <p:cNvPr id="11" name="TextBox 10">
            <a:extLst>
              <a:ext uri="{FF2B5EF4-FFF2-40B4-BE49-F238E27FC236}">
                <a16:creationId xmlns:a16="http://schemas.microsoft.com/office/drawing/2014/main" id="{DC62D16F-3B37-9C06-E4A3-8127FFC84E46}"/>
              </a:ext>
            </a:extLst>
          </p:cNvPr>
          <p:cNvSpPr txBox="1"/>
          <p:nvPr/>
        </p:nvSpPr>
        <p:spPr>
          <a:xfrm>
            <a:off x="4805697" y="723900"/>
            <a:ext cx="8676606" cy="584775"/>
          </a:xfrm>
          <a:prstGeom prst="rect">
            <a:avLst/>
          </a:prstGeom>
          <a:noFill/>
        </p:spPr>
        <p:txBody>
          <a:bodyPr wrap="none" rtlCol="0">
            <a:spAutoFit/>
          </a:bodyPr>
          <a:lstStyle/>
          <a:p>
            <a:r>
              <a:rPr lang="en-US" sz="3200" b="1" dirty="0"/>
              <a:t> Understanding AI Adoption in Daily Development</a:t>
            </a:r>
          </a:p>
        </p:txBody>
      </p:sp>
      <p:sp>
        <p:nvSpPr>
          <p:cNvPr id="12" name="TextBox 11">
            <a:extLst>
              <a:ext uri="{FF2B5EF4-FFF2-40B4-BE49-F238E27FC236}">
                <a16:creationId xmlns:a16="http://schemas.microsoft.com/office/drawing/2014/main" id="{81820C2B-DDD0-A1B6-8FD5-2BAAD526EF5E}"/>
              </a:ext>
            </a:extLst>
          </p:cNvPr>
          <p:cNvSpPr txBox="1"/>
          <p:nvPr/>
        </p:nvSpPr>
        <p:spPr>
          <a:xfrm>
            <a:off x="8001000" y="2096512"/>
            <a:ext cx="9296400" cy="3293209"/>
          </a:xfrm>
          <a:prstGeom prst="rect">
            <a:avLst/>
          </a:prstGeom>
          <a:noFill/>
        </p:spPr>
        <p:txBody>
          <a:bodyPr wrap="square" rtlCol="0">
            <a:spAutoFit/>
          </a:bodyPr>
          <a:lstStyle/>
          <a:p>
            <a:r>
              <a:rPr lang="en-US" sz="2800" b="1" dirty="0"/>
              <a:t>Histogram: AI Tool Usage by Developers</a:t>
            </a:r>
          </a:p>
          <a:p>
            <a:r>
              <a:rPr lang="en-US" sz="2800" b="1" dirty="0"/>
              <a:t>     </a:t>
            </a:r>
          </a:p>
          <a:p>
            <a:r>
              <a:rPr lang="en-US" sz="2800" b="1" dirty="0"/>
              <a:t>  </a:t>
            </a:r>
            <a:r>
              <a:rPr lang="en-US" sz="2400" dirty="0"/>
              <a:t>A histogram is the best choice when you want to visualize the frequency distribution of continuous numeric data — like ai_usage_hours.</a:t>
            </a:r>
          </a:p>
          <a:p>
            <a:endParaRPr lang="en-US" sz="2400" dirty="0"/>
          </a:p>
          <a:p>
            <a:r>
              <a:rPr lang="en-US" sz="2400" dirty="0"/>
              <a:t>  Visualization how many developers spend X hours using AI tools</a:t>
            </a:r>
          </a:p>
          <a:p>
            <a:endParaRPr lang="en-US" sz="2800" dirty="0"/>
          </a:p>
          <a:p>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A3D95E-07D5-3BAC-3646-E321DB01945D}"/>
              </a:ext>
            </a:extLst>
          </p:cNvPr>
          <p:cNvSpPr txBox="1"/>
          <p:nvPr/>
        </p:nvSpPr>
        <p:spPr>
          <a:xfrm>
            <a:off x="8534400" y="2933700"/>
            <a:ext cx="9144000" cy="6226513"/>
          </a:xfrm>
          <a:prstGeom prst="rect">
            <a:avLst/>
          </a:prstGeom>
          <a:noFill/>
        </p:spPr>
        <p:txBody>
          <a:bodyPr wrap="square">
            <a:spAutoFit/>
          </a:bodyPr>
          <a:lstStyle/>
          <a:p>
            <a:pPr marL="488632" lvl="1" indent="-244316">
              <a:lnSpc>
                <a:spcPts val="3240"/>
              </a:lnSpc>
              <a:buFont typeface="Arial"/>
              <a:buChar char="•"/>
            </a:pPr>
            <a:r>
              <a:rPr lang="en-US" sz="2400" dirty="0"/>
              <a:t>Visualization helps identify how many developers sleep within certain hour ranges (e.g., 5–6 hours, 7–8 hours, etc.), making it easier to spot common sleep patterns, outliers, and overall sleep behavior across the team –</a:t>
            </a:r>
            <a:r>
              <a:rPr lang="en-US" sz="2400" dirty="0">
                <a:solidFill>
                  <a:srgbClr val="000000"/>
                </a:solidFill>
                <a:latin typeface="Calibri (MS)"/>
                <a:ea typeface="Calibri (MS)"/>
                <a:cs typeface="Calibri (MS)"/>
                <a:sym typeface="Calibri (MS)"/>
              </a:rPr>
              <a:t> like sleep_hours</a:t>
            </a:r>
          </a:p>
          <a:p>
            <a:pPr marL="244316" lvl="1">
              <a:lnSpc>
                <a:spcPts val="3240"/>
              </a:lnSpc>
            </a:pPr>
            <a:endParaRPr lang="en-US" sz="2400" dirty="0">
              <a:solidFill>
                <a:srgbClr val="000000"/>
              </a:solidFill>
              <a:latin typeface="Calibri (MS)"/>
              <a:ea typeface="Calibri (MS)"/>
              <a:cs typeface="Calibri (MS)"/>
              <a:sym typeface="Calibri (MS)"/>
            </a:endParaRPr>
          </a:p>
          <a:p>
            <a:pPr marL="488632" lvl="1" indent="-244316">
              <a:lnSpc>
                <a:spcPts val="3240"/>
              </a:lnSpc>
              <a:buFont typeface="Arial"/>
              <a:buChar char="•"/>
            </a:pPr>
            <a:r>
              <a:rPr lang="en-US" sz="2400" dirty="0"/>
              <a:t>High variation in sleep hours suggests differing work-life balance or stress levels.</a:t>
            </a:r>
            <a:br>
              <a:rPr lang="en-US" sz="2400" dirty="0">
                <a:solidFill>
                  <a:srgbClr val="000000"/>
                </a:solidFill>
                <a:latin typeface="Calibri (MS)"/>
                <a:ea typeface="Calibri (MS)"/>
                <a:cs typeface="Calibri (MS)"/>
                <a:sym typeface="Calibri (MS)"/>
              </a:rPr>
            </a:br>
            <a:endParaRPr lang="en-US" sz="2400" dirty="0">
              <a:solidFill>
                <a:srgbClr val="000000"/>
              </a:solidFill>
              <a:latin typeface="Calibri (MS)"/>
              <a:ea typeface="Calibri (MS)"/>
              <a:cs typeface="Calibri (MS)"/>
              <a:sym typeface="Calibri (MS)"/>
            </a:endParaRPr>
          </a:p>
          <a:p>
            <a:pPr marL="488632" lvl="1" indent="-244316">
              <a:lnSpc>
                <a:spcPts val="3240"/>
              </a:lnSpc>
              <a:buFont typeface="Arial"/>
              <a:buChar char="•"/>
            </a:pPr>
            <a:r>
              <a:rPr lang="en-US" sz="2400" dirty="0">
                <a:solidFill>
                  <a:srgbClr val="000000"/>
                </a:solidFill>
                <a:latin typeface="Calibri (MS)"/>
                <a:ea typeface="Calibri (MS)"/>
                <a:cs typeface="Calibri (MS)"/>
                <a:sym typeface="Calibri (MS)"/>
              </a:rPr>
              <a:t>Majority of developers sleep between 6 to 8 hours,</a:t>
            </a:r>
            <a:r>
              <a:rPr lang="en-US" sz="2400" dirty="0"/>
              <a:t> which aligns with a typical healthy routine.</a:t>
            </a:r>
            <a:endParaRPr lang="en-US" sz="2400" dirty="0">
              <a:solidFill>
                <a:srgbClr val="000000"/>
              </a:solidFill>
              <a:latin typeface="Calibri (MS)"/>
              <a:ea typeface="Calibri (MS)"/>
              <a:cs typeface="Calibri (MS)"/>
              <a:sym typeface="Calibri (MS)"/>
            </a:endParaRPr>
          </a:p>
          <a:p>
            <a:pPr marL="244316" lvl="1" algn="l">
              <a:lnSpc>
                <a:spcPts val="3240"/>
              </a:lnSpc>
            </a:pPr>
            <a:endParaRPr lang="en-US" sz="2400" dirty="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400" dirty="0">
                <a:solidFill>
                  <a:srgbClr val="000000"/>
                </a:solidFill>
                <a:latin typeface="Calibri (MS)"/>
                <a:ea typeface="Calibri (MS)"/>
                <a:cs typeface="Calibri (MS)"/>
                <a:sym typeface="Calibri (MS)"/>
              </a:rPr>
              <a:t>Very few sleep less than 5 hours or more than 9 hours</a:t>
            </a:r>
          </a:p>
          <a:p>
            <a:pPr marL="244316" lvl="1" algn="l">
              <a:lnSpc>
                <a:spcPts val="3240"/>
              </a:lnSpc>
            </a:pPr>
            <a:endParaRPr lang="en-US" sz="2400" dirty="0">
              <a:solidFill>
                <a:srgbClr val="000000"/>
              </a:solidFill>
              <a:latin typeface="Calibri (MS)"/>
              <a:ea typeface="Calibri (MS)"/>
              <a:cs typeface="Calibri (MS)"/>
              <a:sym typeface="Calibri (MS)"/>
            </a:endParaRPr>
          </a:p>
          <a:p>
            <a:pPr marL="488632" lvl="1" indent="-244316" algn="l">
              <a:lnSpc>
                <a:spcPts val="3240"/>
              </a:lnSpc>
              <a:buFont typeface="Arial"/>
              <a:buChar char="•"/>
            </a:pPr>
            <a:r>
              <a:rPr lang="en-US" sz="2400" dirty="0">
                <a:solidFill>
                  <a:srgbClr val="000000"/>
                </a:solidFill>
                <a:latin typeface="Calibri (MS)"/>
                <a:ea typeface="Calibri (MS)"/>
                <a:cs typeface="Calibri (MS)"/>
                <a:sym typeface="Calibri (MS)"/>
              </a:rPr>
              <a:t>Adequate sleep is likely linked to better performance </a:t>
            </a:r>
          </a:p>
          <a:p>
            <a:pPr marL="488632" lvl="1" indent="-244316" algn="l">
              <a:lnSpc>
                <a:spcPts val="3240"/>
              </a:lnSpc>
            </a:pPr>
            <a:r>
              <a:rPr lang="en-US" sz="2400" dirty="0">
                <a:solidFill>
                  <a:srgbClr val="000000"/>
                </a:solidFill>
                <a:latin typeface="Calibri (MS)"/>
                <a:ea typeface="Calibri (MS)"/>
                <a:cs typeface="Calibri (MS)"/>
                <a:sym typeface="Calibri (MS)"/>
              </a:rPr>
              <a:t>   outcomes</a:t>
            </a:r>
          </a:p>
        </p:txBody>
      </p:sp>
      <p:sp>
        <p:nvSpPr>
          <p:cNvPr id="7" name="Title 6">
            <a:extLst>
              <a:ext uri="{FF2B5EF4-FFF2-40B4-BE49-F238E27FC236}">
                <a16:creationId xmlns:a16="http://schemas.microsoft.com/office/drawing/2014/main" id="{897CB3B4-6BFD-3AB6-5FD4-F941AAF4E514}"/>
              </a:ext>
            </a:extLst>
          </p:cNvPr>
          <p:cNvSpPr>
            <a:spLocks noGrp="1"/>
          </p:cNvSpPr>
          <p:nvPr>
            <p:ph type="title"/>
          </p:nvPr>
        </p:nvSpPr>
        <p:spPr>
          <a:xfrm>
            <a:off x="2057400" y="574719"/>
            <a:ext cx="14173200" cy="1143000"/>
          </a:xfrm>
        </p:spPr>
        <p:txBody>
          <a:bodyPr>
            <a:normAutofit/>
          </a:bodyPr>
          <a:lstStyle/>
          <a:p>
            <a:r>
              <a:rPr lang="en-US" sz="3200" b="1" dirty="0"/>
              <a:t>Are Developers Getting Healthy Sleep?</a:t>
            </a:r>
          </a:p>
        </p:txBody>
      </p:sp>
      <p:pic>
        <p:nvPicPr>
          <p:cNvPr id="9" name="Picture 8">
            <a:extLst>
              <a:ext uri="{FF2B5EF4-FFF2-40B4-BE49-F238E27FC236}">
                <a16:creationId xmlns:a16="http://schemas.microsoft.com/office/drawing/2014/main" id="{68DBE7CA-619F-8333-9FD4-32931884A992}"/>
              </a:ext>
            </a:extLst>
          </p:cNvPr>
          <p:cNvPicPr>
            <a:picLocks noChangeAspect="1"/>
          </p:cNvPicPr>
          <p:nvPr/>
        </p:nvPicPr>
        <p:blipFill>
          <a:blip r:embed="rId2"/>
          <a:stretch>
            <a:fillRect/>
          </a:stretch>
        </p:blipFill>
        <p:spPr>
          <a:xfrm>
            <a:off x="1143000" y="3086100"/>
            <a:ext cx="6468378" cy="5077534"/>
          </a:xfrm>
          <a:prstGeom prst="rect">
            <a:avLst/>
          </a:prstGeom>
        </p:spPr>
      </p:pic>
    </p:spTree>
    <p:extLst>
      <p:ext uri="{BB962C8B-B14F-4D97-AF65-F5344CB8AC3E}">
        <p14:creationId xmlns:p14="http://schemas.microsoft.com/office/powerpoint/2010/main" val="3812582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384</TotalTime>
  <Words>1322</Words>
  <Application>Microsoft Office PowerPoint</Application>
  <PresentationFormat>Custom</PresentationFormat>
  <Paragraphs>160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 Bold</vt:lpstr>
      <vt:lpstr>Calibri (MS)</vt:lpstr>
      <vt:lpstr>Arial Unicode MS</vt:lpstr>
      <vt:lpstr>Arial</vt:lpstr>
      <vt:lpstr>Calibri (MS) Bold</vt:lpstr>
      <vt:lpstr>Calibri</vt:lpstr>
      <vt:lpstr>Office Theme</vt:lpstr>
      <vt:lpstr>PowerPoint Presentation</vt:lpstr>
      <vt:lpstr>PowerPoint Presentation</vt:lpstr>
      <vt:lpstr>PowerPoint Presentation</vt:lpstr>
      <vt:lpstr>Data Overview and Missing Value Check</vt:lpstr>
      <vt:lpstr>PowerPoint Presentation</vt:lpstr>
      <vt:lpstr>PowerPoint Presentation</vt:lpstr>
      <vt:lpstr>PowerPoint Presentation</vt:lpstr>
      <vt:lpstr>PowerPoint Presentation</vt:lpstr>
      <vt:lpstr>Are Developers Getting Healthy Sleep?</vt:lpstr>
      <vt:lpstr>PowerPoint Presentation</vt:lpstr>
      <vt:lpstr>How Often Do Developers Report Bugs</vt:lpstr>
      <vt:lpstr>How Sleep Affects Coding Efficiency and Task Success?</vt:lpstr>
      <vt:lpstr>Sleep vs Coffee: Impact on Developer Task Performance</vt:lpstr>
      <vt:lpstr>AI Usage vs Coding Hours: A Task Success Perspective</vt:lpstr>
      <vt:lpstr>Impact of Distractions on Commits: Success vs Failure</vt:lpstr>
      <vt:lpstr>Correlation Between Developer Productivity Factors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Purpose: Understand how factors like AI usage, sleep, and coding hours affect task success among developers.</dc:title>
  <cp:lastModifiedBy>Praveen kalyan</cp:lastModifiedBy>
  <cp:revision>3</cp:revision>
  <dcterms:created xsi:type="dcterms:W3CDTF">2006-08-16T00:00:00Z</dcterms:created>
  <dcterms:modified xsi:type="dcterms:W3CDTF">2025-07-20T10:49:00Z</dcterms:modified>
  <dc:identifier>DAGtYf48QNU</dc:identifier>
</cp:coreProperties>
</file>